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0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BEBEB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BEBEB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67000"/>
            <a:ext cx="4191000" cy="41910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5600"/>
            <a:ext cx="2362200" cy="2362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09076" y="5867400"/>
            <a:ext cx="990600" cy="9906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09076" y="1676400"/>
            <a:ext cx="2819400" cy="28194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99476" y="9144"/>
            <a:ext cx="1600200" cy="1600200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98252" y="0"/>
            <a:ext cx="760488" cy="120396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BEBEB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62009" y="2017216"/>
            <a:ext cx="2798445" cy="2330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BEBEB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0962" y="1707006"/>
            <a:ext cx="9990074" cy="409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jpeg"/><Relationship Id="rId8" Type="http://schemas.openxmlformats.org/officeDocument/2006/relationships/image" Target="../media/image7.png"/><Relationship Id="rId7" Type="http://schemas.openxmlformats.org/officeDocument/2006/relationships/image" Target="../media/image4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45.jpeg"/><Relationship Id="rId7" Type="http://schemas.openxmlformats.org/officeDocument/2006/relationships/image" Target="../media/image4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6.jpeg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45.jpeg"/><Relationship Id="rId7" Type="http://schemas.openxmlformats.org/officeDocument/2006/relationships/image" Target="../media/image4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7.jpeg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45.jpeg"/><Relationship Id="rId7" Type="http://schemas.openxmlformats.org/officeDocument/2006/relationships/image" Target="../media/image42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8.jpe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49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50.jpeg"/><Relationship Id="rId7" Type="http://schemas.openxmlformats.org/officeDocument/2006/relationships/image" Target="../media/image7.png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1.jpeg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1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3.jpeg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1.jpeg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.jpeg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21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sp>
          <p:nvSpPr>
            <p:cNvPr id="3" name="object 3"/>
            <p:cNvSpPr/>
            <p:nvPr/>
          </p:nvSpPr>
          <p:spPr>
            <a:xfrm>
              <a:off x="0" y="471169"/>
              <a:ext cx="11709400" cy="5910580"/>
            </a:xfrm>
            <a:custGeom>
              <a:avLst/>
              <a:gdLst/>
              <a:ahLst/>
              <a:cxnLst/>
              <a:rect l="l" t="t" r="r" b="b"/>
              <a:pathLst>
                <a:path w="11709400" h="5910580">
                  <a:moveTo>
                    <a:pt x="0" y="5910580"/>
                  </a:moveTo>
                  <a:lnTo>
                    <a:pt x="11709273" y="5910580"/>
                  </a:lnTo>
                  <a:lnTo>
                    <a:pt x="11709273" y="0"/>
                  </a:lnTo>
                  <a:lnTo>
                    <a:pt x="0" y="0"/>
                  </a:lnTo>
                  <a:lnTo>
                    <a:pt x="0" y="59105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784350" y="838149"/>
            <a:ext cx="8622665" cy="5347335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 marR="5080" indent="635" algn="ctr">
              <a:lnSpc>
                <a:spcPts val="7130"/>
              </a:lnSpc>
              <a:spcBef>
                <a:spcPts val="995"/>
              </a:spcBef>
            </a:pPr>
            <a:r>
              <a:rPr sz="660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Fundame</a:t>
            </a:r>
            <a:r>
              <a:rPr sz="6600" spc="-3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6600" spc="-30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tals</a:t>
            </a:r>
            <a:r>
              <a:rPr sz="6600" spc="-49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6600" spc="3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of  </a:t>
            </a:r>
            <a:r>
              <a:rPr sz="6600" spc="-17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Softwar</a:t>
            </a:r>
            <a:r>
              <a:rPr sz="6600" spc="-18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6600" spc="-51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6600" spc="-62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6600" spc="-2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ngin</a:t>
            </a:r>
            <a:r>
              <a:rPr sz="6600" spc="-5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6600" spc="-25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eri</a:t>
            </a:r>
            <a:r>
              <a:rPr sz="6600" spc="-38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6600" spc="33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g</a:t>
            </a:r>
            <a:endParaRPr sz="6600">
              <a:latin typeface="Verdana" panose="020B0604030504040204"/>
              <a:cs typeface="Verdana" panose="020B0604030504040204"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endParaRPr sz="1800" spc="-165" dirty="0">
              <a:solidFill>
                <a:srgbClr val="EE52A4"/>
              </a:solidFill>
              <a:latin typeface="Verdana" panose="020B0604030504040204"/>
              <a:cs typeface="Verdana" panose="020B0604030504040204"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r>
              <a:rPr spc="-14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LECTURE</a:t>
            </a:r>
            <a:r>
              <a:rPr spc="-10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lang="en-US" spc="-10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7</a:t>
            </a:r>
            <a:r>
              <a:rPr spc="-24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:</a:t>
            </a:r>
            <a:r>
              <a:rPr spc="12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pc="-12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G</a:t>
            </a:r>
            <a:r>
              <a:rPr spc="-4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I</a:t>
            </a:r>
            <a:r>
              <a:rPr spc="-17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LE</a:t>
            </a:r>
            <a:r>
              <a:rPr spc="-16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pc="12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pc="-3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ND</a:t>
            </a:r>
            <a:r>
              <a:rPr spc="-15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pc="-15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E</a:t>
            </a:r>
            <a:r>
              <a:rPr spc="-17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X</a:t>
            </a:r>
            <a:r>
              <a:rPr spc="-36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T</a:t>
            </a:r>
            <a:r>
              <a:rPr spc="-6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RE</a:t>
            </a:r>
            <a:r>
              <a:rPr spc="-7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M</a:t>
            </a:r>
            <a:r>
              <a:rPr spc="-17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E</a:t>
            </a:r>
            <a:r>
              <a:rPr spc="-13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 </a:t>
            </a:r>
            <a:r>
              <a:rPr spc="1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PROGR</a:t>
            </a:r>
            <a:r>
              <a:rPr spc="30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A</a:t>
            </a:r>
            <a:r>
              <a:rPr spc="15" dirty="0">
                <a:solidFill>
                  <a:srgbClr val="EE52A4"/>
                </a:solidFill>
                <a:latin typeface="Verdana" panose="020B0604030504040204"/>
                <a:cs typeface="Verdana" panose="020B0604030504040204"/>
                <a:sym typeface="+mn-ea"/>
              </a:rPr>
              <a:t>MMING</a:t>
            </a:r>
            <a:endParaRPr>
              <a:latin typeface="Verdana" panose="020B0604030504040204"/>
              <a:cs typeface="Verdana" panose="020B0604030504040204"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endParaRPr sz="1800">
              <a:latin typeface="Verdana" panose="020B0604030504040204"/>
              <a:cs typeface="Verdana" panose="020B0604030504040204"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endParaRPr sz="1800">
              <a:latin typeface="Verdana" panose="020B0604030504040204"/>
              <a:cs typeface="Verdana" panose="020B0604030504040204"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Farheen Tabassum</a:t>
            </a:r>
            <a:b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</a:b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MS Software Engineering </a:t>
            </a:r>
            <a:b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</a:b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EME,NUST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  <a:p>
            <a:pPr marL="6350" algn="ctr">
              <a:lnSpc>
                <a:spcPct val="100000"/>
              </a:lnSpc>
              <a:spcBef>
                <a:spcPts val="730"/>
              </a:spcBef>
            </a:pP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2733" y="3163646"/>
            <a:ext cx="2664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10" dirty="0">
                <a:latin typeface="Verdana" panose="020B0604030504040204"/>
                <a:cs typeface="Verdana" panose="020B0604030504040204"/>
              </a:rPr>
              <a:t>Agile</a:t>
            </a:r>
            <a:r>
              <a:rPr sz="3200" spc="-275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100" dirty="0">
                <a:latin typeface="Verdana" panose="020B0604030504040204"/>
                <a:cs typeface="Verdana" panose="020B0604030504040204"/>
              </a:rPr>
              <a:t>va</a:t>
            </a:r>
            <a:r>
              <a:rPr sz="3200" spc="-85" dirty="0">
                <a:latin typeface="Verdana" panose="020B0604030504040204"/>
                <a:cs typeface="Verdana" panose="020B0604030504040204"/>
              </a:rPr>
              <a:t>r</a:t>
            </a:r>
            <a:r>
              <a:rPr sz="32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3200" spc="5" dirty="0">
                <a:latin typeface="Verdana" panose="020B0604030504040204"/>
                <a:cs typeface="Verdana" panose="020B0604030504040204"/>
              </a:rPr>
              <a:t>a</a:t>
            </a:r>
            <a:r>
              <a:rPr sz="3200" spc="-225" dirty="0">
                <a:latin typeface="Verdana" panose="020B0604030504040204"/>
                <a:cs typeface="Verdana" panose="020B0604030504040204"/>
              </a:rPr>
              <a:t>nts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7115" y="1930907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399"/>
                </a:lnTo>
              </a:path>
            </a:pathLst>
          </a:custGeom>
          <a:ln w="15875">
            <a:solidFill>
              <a:srgbClr val="3A2F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57673" y="1469517"/>
            <a:ext cx="4817745" cy="37846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Ex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Progr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95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X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)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Scrum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4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Sof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re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De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204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)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102235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Cr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4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Cr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l 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Methodologies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Dy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25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20" dirty="0">
                <a:latin typeface="Verdana" panose="020B0604030504040204"/>
                <a:cs typeface="Verdana" panose="020B0604030504040204"/>
              </a:rPr>
              <a:t>Sys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ms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De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75" dirty="0">
                <a:latin typeface="Verdana" panose="020B0604030504040204"/>
                <a:cs typeface="Verdana" panose="020B0604030504040204"/>
              </a:rPr>
              <a:t>od 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(DSDM)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Fe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ure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Dr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De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t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dirty="0">
                <a:latin typeface="Verdana" panose="020B0604030504040204"/>
                <a:cs typeface="Verdana" panose="020B0604030504040204"/>
              </a:rPr>
              <a:t>Lean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software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development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Proc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95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)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6995" y="467868"/>
            <a:ext cx="696595" cy="5919470"/>
          </a:xfrm>
          <a:prstGeom prst="rect">
            <a:avLst/>
          </a:prstGeom>
          <a:solidFill>
            <a:srgbClr val="B3116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9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3932" y="3881754"/>
            <a:ext cx="7384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>
                <a:solidFill>
                  <a:srgbClr val="FFFFFF"/>
                </a:solidFill>
              </a:rPr>
              <a:t>Extr</a:t>
            </a:r>
            <a:r>
              <a:rPr spc="-434" dirty="0">
                <a:solidFill>
                  <a:srgbClr val="FFFFFF"/>
                </a:solidFill>
              </a:rPr>
              <a:t>e</a:t>
            </a:r>
            <a:r>
              <a:rPr spc="50" dirty="0">
                <a:solidFill>
                  <a:srgbClr val="FFFFFF"/>
                </a:solidFill>
              </a:rPr>
              <a:t>me</a:t>
            </a:r>
            <a:r>
              <a:rPr spc="-390" dirty="0">
                <a:solidFill>
                  <a:srgbClr val="FFFFFF"/>
                </a:solidFill>
              </a:rPr>
              <a:t> </a:t>
            </a:r>
            <a:r>
              <a:rPr spc="-100" dirty="0">
                <a:solidFill>
                  <a:srgbClr val="FFFFFF"/>
                </a:solidFill>
              </a:rPr>
              <a:t>Program</a:t>
            </a:r>
            <a:r>
              <a:rPr spc="-175" dirty="0">
                <a:solidFill>
                  <a:srgbClr val="FFFFFF"/>
                </a:solidFill>
              </a:rPr>
              <a:t>m</a:t>
            </a:r>
            <a:r>
              <a:rPr spc="-95" dirty="0">
                <a:solidFill>
                  <a:srgbClr val="FFFFFF"/>
                </a:solidFill>
              </a:rPr>
              <a:t>ing</a:t>
            </a:r>
            <a:endParaRPr spc="-95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10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37379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10" h="3298825">
                  <a:moveTo>
                    <a:pt x="440690" y="0"/>
                  </a:moveTo>
                  <a:lnTo>
                    <a:pt x="0" y="21716"/>
                  </a:lnTo>
                  <a:lnTo>
                    <a:pt x="25781" y="129793"/>
                  </a:lnTo>
                  <a:lnTo>
                    <a:pt x="50927" y="237998"/>
                  </a:lnTo>
                  <a:lnTo>
                    <a:pt x="75565" y="346328"/>
                  </a:lnTo>
                  <a:lnTo>
                    <a:pt x="120523" y="563752"/>
                  </a:lnTo>
                  <a:lnTo>
                    <a:pt x="142240" y="672591"/>
                  </a:lnTo>
                  <a:lnTo>
                    <a:pt x="161925" y="780161"/>
                  </a:lnTo>
                  <a:lnTo>
                    <a:pt x="181102" y="889888"/>
                  </a:lnTo>
                  <a:lnTo>
                    <a:pt x="199517" y="998601"/>
                  </a:lnTo>
                  <a:lnTo>
                    <a:pt x="216281" y="1105535"/>
                  </a:lnTo>
                  <a:lnTo>
                    <a:pt x="233299" y="1214374"/>
                  </a:lnTo>
                  <a:lnTo>
                    <a:pt x="248920" y="1321307"/>
                  </a:lnTo>
                  <a:lnTo>
                    <a:pt x="263017" y="1428495"/>
                  </a:lnTo>
                  <a:lnTo>
                    <a:pt x="277241" y="1535556"/>
                  </a:lnTo>
                  <a:lnTo>
                    <a:pt x="290449" y="1641348"/>
                  </a:lnTo>
                  <a:lnTo>
                    <a:pt x="302387" y="1745995"/>
                  </a:lnTo>
                  <a:lnTo>
                    <a:pt x="313563" y="1851405"/>
                  </a:lnTo>
                  <a:lnTo>
                    <a:pt x="324739" y="1955418"/>
                  </a:lnTo>
                  <a:lnTo>
                    <a:pt x="334391" y="2058289"/>
                  </a:lnTo>
                  <a:lnTo>
                    <a:pt x="344170" y="2160778"/>
                  </a:lnTo>
                  <a:lnTo>
                    <a:pt x="352933" y="2262251"/>
                  </a:lnTo>
                  <a:lnTo>
                    <a:pt x="360553" y="2362962"/>
                  </a:lnTo>
                  <a:lnTo>
                    <a:pt x="368554" y="2462276"/>
                  </a:lnTo>
                  <a:lnTo>
                    <a:pt x="375031" y="2560701"/>
                  </a:lnTo>
                  <a:lnTo>
                    <a:pt x="386588" y="2753487"/>
                  </a:lnTo>
                  <a:lnTo>
                    <a:pt x="392049" y="2847340"/>
                  </a:lnTo>
                  <a:lnTo>
                    <a:pt x="396240" y="2940685"/>
                  </a:lnTo>
                  <a:lnTo>
                    <a:pt x="400177" y="3032760"/>
                  </a:lnTo>
                  <a:lnTo>
                    <a:pt x="404114" y="3122803"/>
                  </a:lnTo>
                  <a:lnTo>
                    <a:pt x="409448" y="3298825"/>
                  </a:lnTo>
                  <a:lnTo>
                    <a:pt x="474091" y="3265424"/>
                  </a:lnTo>
                  <a:lnTo>
                    <a:pt x="477321" y="3238552"/>
                  </a:lnTo>
                  <a:lnTo>
                    <a:pt x="483308" y="3179056"/>
                  </a:lnTo>
                  <a:lnTo>
                    <a:pt x="488677" y="3112267"/>
                  </a:lnTo>
                  <a:lnTo>
                    <a:pt x="493444" y="3038637"/>
                  </a:lnTo>
                  <a:lnTo>
                    <a:pt x="495606" y="2999399"/>
                  </a:lnTo>
                  <a:lnTo>
                    <a:pt x="497623" y="2958620"/>
                  </a:lnTo>
                  <a:lnTo>
                    <a:pt x="499497" y="2916357"/>
                  </a:lnTo>
                  <a:lnTo>
                    <a:pt x="501230" y="2872667"/>
                  </a:lnTo>
                  <a:lnTo>
                    <a:pt x="502823" y="2827607"/>
                  </a:lnTo>
                  <a:lnTo>
                    <a:pt x="504279" y="2781233"/>
                  </a:lnTo>
                  <a:lnTo>
                    <a:pt x="505599" y="2733601"/>
                  </a:lnTo>
                  <a:lnTo>
                    <a:pt x="506786" y="2684769"/>
                  </a:lnTo>
                  <a:lnTo>
                    <a:pt x="507841" y="2634793"/>
                  </a:lnTo>
                  <a:lnTo>
                    <a:pt x="508766" y="2583729"/>
                  </a:lnTo>
                  <a:lnTo>
                    <a:pt x="509563" y="2531635"/>
                  </a:lnTo>
                  <a:lnTo>
                    <a:pt x="510234" y="2478566"/>
                  </a:lnTo>
                  <a:lnTo>
                    <a:pt x="510781" y="2424580"/>
                  </a:lnTo>
                  <a:lnTo>
                    <a:pt x="511206" y="2369732"/>
                  </a:lnTo>
                  <a:lnTo>
                    <a:pt x="511510" y="2314080"/>
                  </a:lnTo>
                  <a:lnTo>
                    <a:pt x="511681" y="2262251"/>
                  </a:lnTo>
                  <a:lnTo>
                    <a:pt x="511719" y="2142864"/>
                  </a:lnTo>
                  <a:lnTo>
                    <a:pt x="511561" y="2084560"/>
                  </a:lnTo>
                  <a:lnTo>
                    <a:pt x="511292" y="2025735"/>
                  </a:lnTo>
                  <a:lnTo>
                    <a:pt x="510914" y="1966446"/>
                  </a:lnTo>
                  <a:lnTo>
                    <a:pt x="510428" y="1906748"/>
                  </a:lnTo>
                  <a:lnTo>
                    <a:pt x="509838" y="1846698"/>
                  </a:lnTo>
                  <a:lnTo>
                    <a:pt x="509144" y="1786354"/>
                  </a:lnTo>
                  <a:lnTo>
                    <a:pt x="508349" y="1725771"/>
                  </a:lnTo>
                  <a:lnTo>
                    <a:pt x="507454" y="1665006"/>
                  </a:lnTo>
                  <a:lnTo>
                    <a:pt x="506462" y="1604116"/>
                  </a:lnTo>
                  <a:lnTo>
                    <a:pt x="505373" y="1543158"/>
                  </a:lnTo>
                  <a:lnTo>
                    <a:pt x="504191" y="1482188"/>
                  </a:lnTo>
                  <a:lnTo>
                    <a:pt x="502917" y="1421262"/>
                  </a:lnTo>
                  <a:lnTo>
                    <a:pt x="501553" y="1360438"/>
                  </a:lnTo>
                  <a:lnTo>
                    <a:pt x="500101" y="1299771"/>
                  </a:lnTo>
                  <a:lnTo>
                    <a:pt x="498563" y="1239320"/>
                  </a:lnTo>
                  <a:lnTo>
                    <a:pt x="496940" y="1179139"/>
                  </a:lnTo>
                  <a:lnTo>
                    <a:pt x="495235" y="1119286"/>
                  </a:lnTo>
                  <a:lnTo>
                    <a:pt x="493449" y="1059817"/>
                  </a:lnTo>
                  <a:lnTo>
                    <a:pt x="491512" y="998601"/>
                  </a:lnTo>
                  <a:lnTo>
                    <a:pt x="489643" y="942259"/>
                  </a:lnTo>
                  <a:lnTo>
                    <a:pt x="487627" y="884282"/>
                  </a:lnTo>
                  <a:lnTo>
                    <a:pt x="485538" y="826917"/>
                  </a:lnTo>
                  <a:lnTo>
                    <a:pt x="483377" y="770219"/>
                  </a:lnTo>
                  <a:lnTo>
                    <a:pt x="481148" y="714245"/>
                  </a:lnTo>
                  <a:lnTo>
                    <a:pt x="478851" y="659051"/>
                  </a:lnTo>
                  <a:lnTo>
                    <a:pt x="476489" y="604695"/>
                  </a:lnTo>
                  <a:lnTo>
                    <a:pt x="474063" y="551232"/>
                  </a:lnTo>
                  <a:lnTo>
                    <a:pt x="471576" y="498720"/>
                  </a:lnTo>
                  <a:lnTo>
                    <a:pt x="469029" y="447214"/>
                  </a:lnTo>
                  <a:lnTo>
                    <a:pt x="466424" y="396773"/>
                  </a:lnTo>
                  <a:lnTo>
                    <a:pt x="463700" y="346328"/>
                  </a:lnTo>
                  <a:lnTo>
                    <a:pt x="461048" y="299306"/>
                  </a:lnTo>
                  <a:lnTo>
                    <a:pt x="458281" y="252395"/>
                  </a:lnTo>
                  <a:lnTo>
                    <a:pt x="455464" y="206774"/>
                  </a:lnTo>
                  <a:lnTo>
                    <a:pt x="452598" y="162499"/>
                  </a:lnTo>
                  <a:lnTo>
                    <a:pt x="449686" y="119628"/>
                  </a:lnTo>
                  <a:lnTo>
                    <a:pt x="446729" y="78217"/>
                  </a:lnTo>
                  <a:lnTo>
                    <a:pt x="443730" y="38321"/>
                  </a:lnTo>
                  <a:lnTo>
                    <a:pt x="440690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4864608" y="0"/>
                  </a:lnTo>
                  <a:lnTo>
                    <a:pt x="4864608" y="3226816"/>
                  </a:lnTo>
                  <a:lnTo>
                    <a:pt x="4863592" y="3352673"/>
                  </a:lnTo>
                  <a:lnTo>
                    <a:pt x="4863592" y="3477387"/>
                  </a:lnTo>
                  <a:lnTo>
                    <a:pt x="4861687" y="3600831"/>
                  </a:lnTo>
                  <a:lnTo>
                    <a:pt x="4856226" y="3841750"/>
                  </a:lnTo>
                  <a:lnTo>
                    <a:pt x="4853305" y="3959225"/>
                  </a:lnTo>
                  <a:lnTo>
                    <a:pt x="4848733" y="4076065"/>
                  </a:lnTo>
                  <a:lnTo>
                    <a:pt x="4843907" y="4191000"/>
                  </a:lnTo>
                  <a:lnTo>
                    <a:pt x="4839462" y="4303649"/>
                  </a:lnTo>
                  <a:lnTo>
                    <a:pt x="4827143" y="4523359"/>
                  </a:lnTo>
                  <a:lnTo>
                    <a:pt x="4813935" y="4734052"/>
                  </a:lnTo>
                  <a:lnTo>
                    <a:pt x="4800092" y="4936236"/>
                  </a:lnTo>
                  <a:lnTo>
                    <a:pt x="4784852" y="5127498"/>
                  </a:lnTo>
                  <a:lnTo>
                    <a:pt x="4769104" y="5310251"/>
                  </a:lnTo>
                  <a:lnTo>
                    <a:pt x="4751959" y="5479796"/>
                  </a:lnTo>
                  <a:lnTo>
                    <a:pt x="4735195" y="5639016"/>
                  </a:lnTo>
                  <a:lnTo>
                    <a:pt x="4718431" y="5785497"/>
                  </a:lnTo>
                  <a:lnTo>
                    <a:pt x="4702556" y="5919889"/>
                  </a:lnTo>
                  <a:lnTo>
                    <a:pt x="4687570" y="6039129"/>
                  </a:lnTo>
                  <a:lnTo>
                    <a:pt x="4661281" y="6237681"/>
                  </a:lnTo>
                  <a:lnTo>
                    <a:pt x="4649978" y="6313957"/>
                  </a:lnTo>
                  <a:lnTo>
                    <a:pt x="4639742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4641227" y="469900"/>
                  </a:lnTo>
                  <a:lnTo>
                    <a:pt x="4652899" y="538480"/>
                  </a:lnTo>
                  <a:lnTo>
                    <a:pt x="4675124" y="675259"/>
                  </a:lnTo>
                  <a:lnTo>
                    <a:pt x="4696968" y="812673"/>
                  </a:lnTo>
                  <a:lnTo>
                    <a:pt x="4734433" y="1088136"/>
                  </a:lnTo>
                  <a:lnTo>
                    <a:pt x="4751959" y="1226185"/>
                  </a:lnTo>
                  <a:lnTo>
                    <a:pt x="4767072" y="1362329"/>
                  </a:lnTo>
                  <a:lnTo>
                    <a:pt x="4781296" y="1500378"/>
                  </a:lnTo>
                  <a:lnTo>
                    <a:pt x="4794250" y="1637792"/>
                  </a:lnTo>
                  <a:lnTo>
                    <a:pt x="4816856" y="1909572"/>
                  </a:lnTo>
                  <a:lnTo>
                    <a:pt x="4826254" y="2044573"/>
                  </a:lnTo>
                  <a:lnTo>
                    <a:pt x="4833620" y="2179574"/>
                  </a:lnTo>
                  <a:lnTo>
                    <a:pt x="4841367" y="2313940"/>
                  </a:lnTo>
                  <a:lnTo>
                    <a:pt x="4847844" y="2447036"/>
                  </a:lnTo>
                  <a:lnTo>
                    <a:pt x="4852289" y="2579116"/>
                  </a:lnTo>
                  <a:lnTo>
                    <a:pt x="4860036" y="2841752"/>
                  </a:lnTo>
                  <a:lnTo>
                    <a:pt x="4863592" y="3099689"/>
                  </a:lnTo>
                  <a:lnTo>
                    <a:pt x="4864608" y="3226816"/>
                  </a:lnTo>
                  <a:lnTo>
                    <a:pt x="4864608" y="0"/>
                  </a:ln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68328" y="470154"/>
                  </a:lnTo>
                  <a:lnTo>
                    <a:pt x="11768328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72997" y="2920111"/>
            <a:ext cx="246380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-14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XP</a:t>
            </a:r>
            <a:r>
              <a:rPr sz="3200" spc="-24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-27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3200" spc="-9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Xtreme  </a:t>
            </a:r>
            <a:r>
              <a:rPr sz="3200" spc="-11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Prog</a:t>
            </a:r>
            <a:r>
              <a:rPr sz="3200" spc="-9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3200" spc="5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3200" spc="8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3200" spc="-11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ing)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9433" y="500633"/>
            <a:ext cx="5205095" cy="5818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425450" algn="l"/>
              </a:tabLst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	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XP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2000" spc="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acc</a:t>
            </a:r>
            <a:r>
              <a:rPr sz="2000" spc="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0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tor</a:t>
            </a:r>
            <a:r>
              <a:rPr sz="20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nt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ck)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is  </a:t>
            </a:r>
            <a:r>
              <a:rPr sz="20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charac</a:t>
            </a:r>
            <a:r>
              <a:rPr sz="20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erized</a:t>
            </a:r>
            <a:r>
              <a:rPr sz="2000" spc="-1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20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pra</a:t>
            </a:r>
            <a:r>
              <a:rPr sz="20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ices: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annin</a:t>
            </a:r>
            <a:r>
              <a:rPr sz="20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Ga</a:t>
            </a:r>
            <a:r>
              <a:rPr sz="2000" spc="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Sma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0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3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Metaphor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3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mp</a:t>
            </a:r>
            <a:r>
              <a:rPr sz="20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Design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Testing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</a:t>
            </a:r>
            <a:r>
              <a:rPr sz="20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inu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us</a:t>
            </a:r>
            <a:r>
              <a:rPr sz="20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eg</a:t>
            </a:r>
            <a:r>
              <a:rPr sz="20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ti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Pair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</a:t>
            </a:r>
            <a:r>
              <a:rPr sz="20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0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am</a:t>
            </a:r>
            <a:r>
              <a:rPr sz="20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ing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Col</a:t>
            </a:r>
            <a:r>
              <a:rPr sz="20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ec</a:t>
            </a:r>
            <a:r>
              <a:rPr sz="20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iv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Own</a:t>
            </a:r>
            <a:r>
              <a:rPr sz="20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rship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4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Refactoring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4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0</a:t>
            </a:r>
            <a:r>
              <a:rPr sz="20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Hou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0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k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2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om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25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2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Coding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Standards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86566" y="645515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solidFill>
                  <a:srgbClr val="B31166"/>
                </a:solidFill>
                <a:latin typeface="Verdana" panose="020B0604030504040204"/>
                <a:cs typeface="Verdana" panose="020B0604030504040204"/>
              </a:rPr>
              <a:t>11</a:t>
            </a:r>
            <a:endParaRPr sz="1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270"/>
              <a:ext cx="12192000" cy="685673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2252" y="2676270"/>
            <a:ext cx="269430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915" algn="r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000000"/>
                </a:solidFill>
              </a:rPr>
              <a:t>What</a:t>
            </a:r>
            <a:r>
              <a:rPr sz="3200" spc="-245" dirty="0">
                <a:solidFill>
                  <a:srgbClr val="000000"/>
                </a:solidFill>
              </a:rPr>
              <a:t> </a:t>
            </a:r>
            <a:r>
              <a:rPr sz="3200" spc="-90" dirty="0">
                <a:solidFill>
                  <a:srgbClr val="000000"/>
                </a:solidFill>
              </a:rPr>
              <a:t>Xtreme  </a:t>
            </a:r>
            <a:r>
              <a:rPr sz="3200" spc="-110" dirty="0">
                <a:solidFill>
                  <a:srgbClr val="000000"/>
                </a:solidFill>
              </a:rPr>
              <a:t>Prog</a:t>
            </a:r>
            <a:r>
              <a:rPr sz="3200" spc="-95" dirty="0">
                <a:solidFill>
                  <a:srgbClr val="000000"/>
                </a:solidFill>
              </a:rPr>
              <a:t>r</a:t>
            </a:r>
            <a:r>
              <a:rPr sz="3200" spc="55" dirty="0">
                <a:solidFill>
                  <a:srgbClr val="000000"/>
                </a:solidFill>
              </a:rPr>
              <a:t>a</a:t>
            </a:r>
            <a:r>
              <a:rPr sz="3200" spc="85" dirty="0">
                <a:solidFill>
                  <a:srgbClr val="000000"/>
                </a:solidFill>
              </a:rPr>
              <a:t>m</a:t>
            </a:r>
            <a:r>
              <a:rPr sz="3200" spc="-270" dirty="0">
                <a:solidFill>
                  <a:srgbClr val="000000"/>
                </a:solidFill>
              </a:rPr>
              <a:t>m</a:t>
            </a:r>
            <a:r>
              <a:rPr sz="3200" spc="-95" dirty="0">
                <a:solidFill>
                  <a:srgbClr val="000000"/>
                </a:solidFill>
              </a:rPr>
              <a:t>i</a:t>
            </a:r>
            <a:r>
              <a:rPr sz="3200" spc="45" dirty="0">
                <a:solidFill>
                  <a:srgbClr val="000000"/>
                </a:solidFill>
              </a:rPr>
              <a:t>ng</a:t>
            </a:r>
            <a:endParaRPr sz="3200"/>
          </a:p>
          <a:p>
            <a:pPr marR="5080" algn="r">
              <a:lnSpc>
                <a:spcPct val="100000"/>
              </a:lnSpc>
            </a:pPr>
            <a:r>
              <a:rPr sz="3200" spc="-235" dirty="0">
                <a:solidFill>
                  <a:srgbClr val="000000"/>
                </a:solidFill>
              </a:rPr>
              <a:t>i</a:t>
            </a:r>
            <a:r>
              <a:rPr sz="3200" spc="-434" dirty="0">
                <a:solidFill>
                  <a:srgbClr val="000000"/>
                </a:solidFill>
              </a:rPr>
              <a:t>s</a:t>
            </a:r>
            <a:r>
              <a:rPr sz="3200" spc="-254" dirty="0">
                <a:solidFill>
                  <a:srgbClr val="000000"/>
                </a:solidFill>
              </a:rPr>
              <a:t> </a:t>
            </a:r>
            <a:r>
              <a:rPr sz="3200" spc="-35" dirty="0">
                <a:solidFill>
                  <a:srgbClr val="000000"/>
                </a:solidFill>
              </a:rPr>
              <a:t>not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4357115" y="1930907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399"/>
                </a:lnTo>
              </a:path>
            </a:pathLst>
          </a:custGeom>
          <a:ln w="15875">
            <a:solidFill>
              <a:srgbClr val="3A2F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7673" y="2726563"/>
            <a:ext cx="514477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that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developers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should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have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so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much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latin typeface="Verdana" panose="020B0604030504040204"/>
                <a:cs typeface="Verdana" panose="020B0604030504040204"/>
              </a:rPr>
              <a:t>freedom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that 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30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years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established best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practices </a:t>
            </a:r>
            <a:r>
              <a:rPr sz="1800" dirty="0">
                <a:latin typeface="Verdana" panose="020B0604030504040204"/>
                <a:cs typeface="Verdana" panose="020B0604030504040204"/>
              </a:rPr>
              <a:t>are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thrown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out the window. </a:t>
            </a:r>
            <a:r>
              <a:rPr sz="1800" spc="-355" dirty="0">
                <a:latin typeface="Verdana" panose="020B0604030504040204"/>
                <a:cs typeface="Verdana" panose="020B0604030504040204"/>
              </a:rPr>
              <a:t>I </a:t>
            </a:r>
            <a:r>
              <a:rPr sz="1800" spc="-3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think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this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latin typeface="Verdana" panose="020B0604030504040204"/>
                <a:cs typeface="Verdana" panose="020B0604030504040204"/>
              </a:rPr>
              <a:t>could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be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fairly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termed 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XSP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i.e.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X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8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Progr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9433" y="823087"/>
            <a:ext cx="296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12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5941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3A2F58"/>
                </a:solidFill>
              </a:rPr>
              <a:t>XP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-185" dirty="0">
                <a:solidFill>
                  <a:srgbClr val="3A2F58"/>
                </a:solidFill>
              </a:rPr>
              <a:t>(Extrem</a:t>
            </a:r>
            <a:r>
              <a:rPr sz="3600" spc="-185" dirty="0">
                <a:solidFill>
                  <a:srgbClr val="3A2F58"/>
                </a:solidFill>
              </a:rPr>
              <a:t>e</a:t>
            </a:r>
            <a:r>
              <a:rPr sz="3600" spc="-290" dirty="0">
                <a:solidFill>
                  <a:srgbClr val="3A2F58"/>
                </a:solidFill>
              </a:rPr>
              <a:t> </a:t>
            </a:r>
            <a:r>
              <a:rPr sz="3600" spc="-65" dirty="0">
                <a:solidFill>
                  <a:srgbClr val="3A2F58"/>
                </a:solidFill>
              </a:rPr>
              <a:t>Program</a:t>
            </a:r>
            <a:r>
              <a:rPr sz="3600" spc="-120" dirty="0">
                <a:solidFill>
                  <a:srgbClr val="3A2F58"/>
                </a:solidFill>
              </a:rPr>
              <a:t>m</a:t>
            </a:r>
            <a:r>
              <a:rPr sz="3600" spc="-125" dirty="0">
                <a:solidFill>
                  <a:srgbClr val="3A2F58"/>
                </a:solidFill>
              </a:rPr>
              <a:t>ing)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13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028693"/>
            <a:ext cx="9537065" cy="383412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125" dirty="0">
                <a:latin typeface="Verdana" panose="020B0604030504040204"/>
                <a:cs typeface="Verdana" panose="020B0604030504040204"/>
              </a:rPr>
              <a:t>XP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35" dirty="0">
                <a:latin typeface="Verdana" panose="020B0604030504040204"/>
                <a:cs typeface="Verdana" panose="020B0604030504040204"/>
              </a:rPr>
              <a:t>Pract</a:t>
            </a:r>
            <a:r>
              <a:rPr sz="2800" spc="-1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40" dirty="0">
                <a:latin typeface="Verdana" panose="020B0604030504040204"/>
                <a:cs typeface="Verdana" panose="020B0604030504040204"/>
              </a:rPr>
              <a:t>ces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1155700" marR="5080" indent="-228600" algn="just">
              <a:lnSpc>
                <a:spcPct val="100000"/>
              </a:lnSpc>
              <a:spcBef>
                <a:spcPts val="101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 </a:t>
            </a:r>
            <a:r>
              <a:rPr sz="2000" spc="-25" dirty="0">
                <a:latin typeface="Verdana" panose="020B0604030504040204"/>
                <a:cs typeface="Verdana" panose="020B0604030504040204"/>
              </a:rPr>
              <a:t>Planning</a:t>
            </a:r>
            <a:r>
              <a:rPr sz="200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70" dirty="0">
                <a:latin typeface="Verdana" panose="020B0604030504040204"/>
                <a:cs typeface="Verdana" panose="020B0604030504040204"/>
              </a:rPr>
              <a:t>game</a:t>
            </a:r>
            <a:r>
              <a:rPr sz="200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latin typeface="Verdana" panose="020B0604030504040204"/>
                <a:cs typeface="Verdana" panose="020B0604030504040204"/>
              </a:rPr>
              <a:t>programmers</a:t>
            </a:r>
            <a:r>
              <a:rPr sz="20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45" dirty="0">
                <a:latin typeface="Verdana" panose="020B0604030504040204"/>
                <a:cs typeface="Verdana" panose="020B0604030504040204"/>
              </a:rPr>
              <a:t>estimate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latin typeface="Verdana" panose="020B0604030504040204"/>
                <a:cs typeface="Verdana" panose="020B0604030504040204"/>
              </a:rPr>
              <a:t>effort</a:t>
            </a:r>
            <a:r>
              <a:rPr sz="20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20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implementing 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customer </a:t>
            </a:r>
            <a:r>
              <a:rPr sz="2000" spc="-125" dirty="0">
                <a:latin typeface="Verdana" panose="020B0604030504040204"/>
                <a:cs typeface="Verdana" panose="020B0604030504040204"/>
              </a:rPr>
              <a:t>stories </a:t>
            </a:r>
            <a:r>
              <a:rPr sz="2000" spc="80" dirty="0">
                <a:latin typeface="Verdana" panose="020B0604030504040204"/>
                <a:cs typeface="Verdana" panose="020B0604030504040204"/>
              </a:rPr>
              <a:t>and 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customer </a:t>
            </a:r>
            <a:r>
              <a:rPr sz="2000" spc="35" dirty="0">
                <a:latin typeface="Verdana" panose="020B0604030504040204"/>
                <a:cs typeface="Verdana" panose="020B0604030504040204"/>
              </a:rPr>
              <a:t>decides about </a:t>
            </a:r>
            <a:r>
              <a:rPr sz="2000" spc="60" dirty="0">
                <a:latin typeface="Verdana" panose="020B0604030504040204"/>
                <a:cs typeface="Verdana" panose="020B0604030504040204"/>
              </a:rPr>
              <a:t>scope </a:t>
            </a:r>
            <a:r>
              <a:rPr sz="2000" spc="80" dirty="0">
                <a:latin typeface="Verdana" panose="020B0604030504040204"/>
                <a:cs typeface="Verdana" panose="020B0604030504040204"/>
              </a:rPr>
              <a:t>and </a:t>
            </a:r>
            <a:r>
              <a:rPr sz="2000" spc="-75" dirty="0">
                <a:latin typeface="Verdana" panose="020B0604030504040204"/>
                <a:cs typeface="Verdana" panose="020B0604030504040204"/>
              </a:rPr>
              <a:t>timing 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of </a:t>
            </a:r>
            <a:r>
              <a:rPr sz="2000" spc="-69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55" dirty="0">
                <a:latin typeface="Verdana" panose="020B0604030504040204"/>
                <a:cs typeface="Verdana" panose="020B0604030504040204"/>
              </a:rPr>
              <a:t>releases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27100" algn="just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Sho</a:t>
            </a:r>
            <a:r>
              <a:rPr sz="2000" spc="-114" dirty="0">
                <a:latin typeface="Verdana" panose="020B0604030504040204"/>
                <a:cs typeface="Verdana" panose="020B0604030504040204"/>
              </a:rPr>
              <a:t>r</a:t>
            </a:r>
            <a:r>
              <a:rPr sz="2000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latin typeface="Verdana" panose="020B0604030504040204"/>
                <a:cs typeface="Verdana" panose="020B0604030504040204"/>
              </a:rPr>
              <a:t>re</a:t>
            </a:r>
            <a:r>
              <a:rPr sz="2000" spc="-60" dirty="0">
                <a:latin typeface="Verdana" panose="020B0604030504040204"/>
                <a:cs typeface="Verdana" panose="020B0604030504040204"/>
              </a:rPr>
              <a:t>l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ea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s</a:t>
            </a:r>
            <a:r>
              <a:rPr sz="2000" spc="10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265" dirty="0">
                <a:latin typeface="Verdana" panose="020B0604030504040204"/>
                <a:cs typeface="Verdana" panose="020B0604030504040204"/>
              </a:rPr>
              <a:t>s</a:t>
            </a:r>
            <a:r>
              <a:rPr sz="20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latin typeface="Verdana" panose="020B0604030504040204"/>
                <a:cs typeface="Verdana" panose="020B0604030504040204"/>
              </a:rPr>
              <a:t>ne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w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14" dirty="0">
                <a:latin typeface="Verdana" panose="020B0604030504040204"/>
                <a:cs typeface="Verdana" panose="020B0604030504040204"/>
              </a:rPr>
              <a:t>re</a:t>
            </a:r>
            <a:r>
              <a:rPr sz="2000" spc="-60" dirty="0">
                <a:latin typeface="Verdana" panose="020B0604030504040204"/>
                <a:cs typeface="Verdana" panose="020B0604030504040204"/>
              </a:rPr>
              <a:t>l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ea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s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35" dirty="0">
                <a:latin typeface="Verdana" panose="020B0604030504040204"/>
                <a:cs typeface="Verdana" panose="020B0604030504040204"/>
              </a:rPr>
              <a:t>v</a:t>
            </a:r>
            <a:r>
              <a:rPr sz="2000" spc="-85" dirty="0">
                <a:latin typeface="Verdana" panose="020B0604030504040204"/>
                <a:cs typeface="Verdana" panose="020B0604030504040204"/>
              </a:rPr>
              <a:t>ery</a:t>
            </a:r>
            <a:r>
              <a:rPr sz="20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latin typeface="Verdana" panose="020B0604030504040204"/>
                <a:cs typeface="Verdana" panose="020B0604030504040204"/>
              </a:rPr>
              <a:t>2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latin typeface="Verdana" panose="020B0604030504040204"/>
                <a:cs typeface="Verdana" panose="020B0604030504040204"/>
              </a:rPr>
              <a:t>3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mon</a:t>
            </a:r>
            <a:r>
              <a:rPr sz="200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155" dirty="0">
                <a:latin typeface="Verdana" panose="020B0604030504040204"/>
                <a:cs typeface="Verdana" panose="020B0604030504040204"/>
              </a:rPr>
              <a:t>hs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27100" algn="just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375" dirty="0">
                <a:latin typeface="Verdana" panose="020B0604030504040204"/>
                <a:cs typeface="Verdana" panose="020B0604030504040204"/>
              </a:rPr>
              <a:t>S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mp</a:t>
            </a:r>
            <a:r>
              <a:rPr sz="20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latin typeface="Verdana" panose="020B0604030504040204"/>
                <a:cs typeface="Verdana" panose="020B0604030504040204"/>
              </a:rPr>
              <a:t>desi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g</a:t>
            </a:r>
            <a:r>
              <a:rPr sz="20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30" dirty="0">
                <a:latin typeface="Verdana" panose="020B0604030504040204"/>
                <a:cs typeface="Verdana" panose="020B0604030504040204"/>
              </a:rPr>
              <a:t>m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phasi</a:t>
            </a:r>
            <a:r>
              <a:rPr sz="2000" spc="-75" dirty="0">
                <a:latin typeface="Verdana" panose="020B0604030504040204"/>
                <a:cs typeface="Verdana" panose="020B0604030504040204"/>
              </a:rPr>
              <a:t>s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n</a:t>
            </a:r>
            <a:r>
              <a:rPr sz="20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20" dirty="0">
                <a:latin typeface="Verdana" panose="020B0604030504040204"/>
                <a:cs typeface="Verdana" panose="020B0604030504040204"/>
              </a:rPr>
              <a:t>simp</a:t>
            </a:r>
            <a:r>
              <a:rPr sz="2000" spc="-50" dirty="0">
                <a:latin typeface="Verdana" panose="020B0604030504040204"/>
                <a:cs typeface="Verdana" panose="020B0604030504040204"/>
              </a:rPr>
              <a:t>l</a:t>
            </a:r>
            <a:r>
              <a:rPr sz="2000" spc="-90" dirty="0">
                <a:latin typeface="Verdana" panose="020B0604030504040204"/>
                <a:cs typeface="Verdana" panose="020B0604030504040204"/>
              </a:rPr>
              <a:t>est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latin typeface="Verdana" panose="020B0604030504040204"/>
                <a:cs typeface="Verdana" panose="020B0604030504040204"/>
              </a:rPr>
              <a:t>desi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g</a:t>
            </a:r>
            <a:r>
              <a:rPr sz="2000" spc="-45" dirty="0">
                <a:latin typeface="Verdana" panose="020B0604030504040204"/>
                <a:cs typeface="Verdana" panose="020B0604030504040204"/>
              </a:rPr>
              <a:t>n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27100" algn="just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80" dirty="0">
                <a:latin typeface="Verdana" panose="020B0604030504040204"/>
                <a:cs typeface="Verdana" panose="020B0604030504040204"/>
              </a:rPr>
              <a:t>Tes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in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g</a:t>
            </a:r>
            <a:r>
              <a:rPr sz="20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50" dirty="0">
                <a:latin typeface="Verdana" panose="020B0604030504040204"/>
                <a:cs typeface="Verdana" panose="020B0604030504040204"/>
              </a:rPr>
              <a:t>de</a:t>
            </a:r>
            <a:r>
              <a:rPr sz="2000" spc="65" dirty="0">
                <a:latin typeface="Verdana" panose="020B0604030504040204"/>
                <a:cs typeface="Verdana" panose="020B0604030504040204"/>
              </a:rPr>
              <a:t>v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2000" spc="40" dirty="0">
                <a:latin typeface="Verdana" panose="020B0604030504040204"/>
                <a:cs typeface="Verdana" panose="020B0604030504040204"/>
              </a:rPr>
              <a:t>op</a:t>
            </a:r>
            <a:r>
              <a:rPr sz="2000" spc="50" dirty="0">
                <a:latin typeface="Verdana" panose="020B0604030504040204"/>
                <a:cs typeface="Verdana" panose="020B0604030504040204"/>
              </a:rPr>
              <a:t>m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ent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90" dirty="0">
                <a:latin typeface="Verdana" panose="020B0604030504040204"/>
                <a:cs typeface="Verdana" panose="020B0604030504040204"/>
              </a:rPr>
              <a:t>est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d</a:t>
            </a:r>
            <a:r>
              <a:rPr sz="2000" spc="-65" dirty="0">
                <a:latin typeface="Verdana" panose="020B0604030504040204"/>
                <a:cs typeface="Verdana" panose="020B0604030504040204"/>
              </a:rPr>
              <a:t>r</a:t>
            </a:r>
            <a:r>
              <a:rPr sz="2000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000" spc="3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40" dirty="0">
                <a:latin typeface="Verdana" panose="020B0604030504040204"/>
                <a:cs typeface="Verdana" panose="020B0604030504040204"/>
              </a:rPr>
              <a:t>n</a:t>
            </a:r>
            <a:r>
              <a:rPr sz="2000" spc="-175" dirty="0">
                <a:latin typeface="Verdana" panose="020B0604030504040204"/>
                <a:cs typeface="Verdana" panose="020B0604030504040204"/>
              </a:rPr>
              <a:t>.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27100" algn="just">
              <a:lnSpc>
                <a:spcPct val="100000"/>
              </a:lnSpc>
              <a:spcBef>
                <a:spcPts val="100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" dirty="0">
                <a:latin typeface="Verdana" panose="020B0604030504040204"/>
                <a:cs typeface="Verdana" panose="020B0604030504040204"/>
              </a:rPr>
              <a:t>Refactoring</a:t>
            </a:r>
            <a:r>
              <a:rPr sz="20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85" dirty="0">
                <a:latin typeface="Verdana" panose="020B0604030504040204"/>
                <a:cs typeface="Verdana" panose="020B0604030504040204"/>
              </a:rPr>
              <a:t>restructuring</a:t>
            </a:r>
            <a:r>
              <a:rPr sz="20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80" dirty="0">
                <a:latin typeface="Verdana" panose="020B0604030504040204"/>
                <a:cs typeface="Verdana" panose="020B0604030504040204"/>
              </a:rPr>
              <a:t>and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40" dirty="0">
                <a:latin typeface="Verdana" panose="020B0604030504040204"/>
                <a:cs typeface="Verdana" panose="020B0604030504040204"/>
              </a:rPr>
              <a:t>changes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latin typeface="Verdana" panose="020B0604030504040204"/>
                <a:cs typeface="Verdana" panose="020B0604030504040204"/>
              </a:rPr>
              <a:t>to</a:t>
            </a:r>
            <a:r>
              <a:rPr sz="20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10" dirty="0">
                <a:latin typeface="Verdana" panose="020B0604030504040204"/>
                <a:cs typeface="Verdana" panose="020B0604030504040204"/>
              </a:rPr>
              <a:t>simplify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27100" algn="just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1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65" dirty="0">
                <a:latin typeface="Verdana" panose="020B0604030504040204"/>
                <a:cs typeface="Verdana" panose="020B0604030504040204"/>
              </a:rPr>
              <a:t>Pair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Program</a:t>
            </a:r>
            <a:r>
              <a:rPr sz="2000" spc="-70" dirty="0">
                <a:latin typeface="Verdana" panose="020B0604030504040204"/>
                <a:cs typeface="Verdana" panose="020B0604030504040204"/>
              </a:rPr>
              <a:t>m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in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g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latin typeface="Verdana" panose="020B0604030504040204"/>
                <a:cs typeface="Verdana" panose="020B0604030504040204"/>
              </a:rPr>
              <a:t>2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p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45" dirty="0">
                <a:latin typeface="Verdana" panose="020B0604030504040204"/>
                <a:cs typeface="Verdana" panose="020B0604030504040204"/>
              </a:rPr>
              <a:t>ople</a:t>
            </a:r>
            <a:r>
              <a:rPr sz="20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latin typeface="Verdana" panose="020B0604030504040204"/>
                <a:cs typeface="Verdana" panose="020B0604030504040204"/>
              </a:rPr>
              <a:t>a</a:t>
            </a:r>
            <a:r>
              <a:rPr sz="2000" spc="2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65" dirty="0">
                <a:latin typeface="Verdana" panose="020B0604030504040204"/>
                <a:cs typeface="Verdana" panose="020B0604030504040204"/>
              </a:rPr>
              <a:t>1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45" dirty="0">
                <a:latin typeface="Verdana" panose="020B0604030504040204"/>
                <a:cs typeface="Verdana" panose="020B0604030504040204"/>
              </a:rPr>
              <a:t>compu</a:t>
            </a:r>
            <a:r>
              <a:rPr sz="2000" spc="45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10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254" dirty="0">
                <a:latin typeface="Verdana" panose="020B0604030504040204"/>
                <a:cs typeface="Verdana" panose="020B0604030504040204"/>
              </a:rPr>
              <a:t>r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6380480"/>
                </a:lnTo>
                <a:lnTo>
                  <a:pt x="476377" y="6380480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62009" y="2410713"/>
            <a:ext cx="2858770" cy="194246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00"/>
              </a:spcBef>
            </a:pPr>
            <a:r>
              <a:rPr sz="3400" spc="-114" dirty="0"/>
              <a:t>Pair </a:t>
            </a:r>
            <a:r>
              <a:rPr sz="3400" spc="-110" dirty="0"/>
              <a:t> </a:t>
            </a:r>
            <a:r>
              <a:rPr sz="3400" spc="-100" dirty="0"/>
              <a:t>Pr</a:t>
            </a:r>
            <a:r>
              <a:rPr sz="3400" spc="-130" dirty="0"/>
              <a:t>o</a:t>
            </a:r>
            <a:r>
              <a:rPr sz="3400" dirty="0"/>
              <a:t>gr</a:t>
            </a:r>
            <a:r>
              <a:rPr sz="3400" spc="-5" dirty="0"/>
              <a:t>a</a:t>
            </a:r>
            <a:r>
              <a:rPr sz="3400" spc="-125" dirty="0"/>
              <a:t>m</a:t>
            </a:r>
            <a:r>
              <a:rPr sz="3400" spc="-140" dirty="0"/>
              <a:t>m</a:t>
            </a:r>
            <a:r>
              <a:rPr sz="3400" spc="-55" dirty="0"/>
              <a:t>ing  </a:t>
            </a:r>
            <a:r>
              <a:rPr sz="3400" spc="-170" dirty="0"/>
              <a:t>(Ke</a:t>
            </a:r>
            <a:r>
              <a:rPr sz="3400" spc="-165" dirty="0"/>
              <a:t>y</a:t>
            </a:r>
            <a:r>
              <a:rPr sz="3400" spc="-260" dirty="0"/>
              <a:t> </a:t>
            </a:r>
            <a:r>
              <a:rPr sz="3400" spc="70" dirty="0"/>
              <a:t>practice  </a:t>
            </a:r>
            <a:r>
              <a:rPr sz="3400" spc="15" dirty="0"/>
              <a:t>of</a:t>
            </a:r>
            <a:r>
              <a:rPr sz="3400" spc="-265" dirty="0"/>
              <a:t> </a:t>
            </a:r>
            <a:r>
              <a:rPr sz="3400" spc="-204" dirty="0"/>
              <a:t>XP)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423672" y="398272"/>
            <a:ext cx="8039100" cy="6057900"/>
            <a:chOff x="423672" y="398272"/>
            <a:chExt cx="8039100" cy="6057900"/>
          </a:xfrm>
        </p:grpSpPr>
        <p:sp>
          <p:nvSpPr>
            <p:cNvPr id="8" name="object 8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50586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9472" y="1516380"/>
              <a:ext cx="3058667" cy="15255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1207" y="1475232"/>
              <a:ext cx="3221609" cy="16078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472" y="3942587"/>
              <a:ext cx="3058667" cy="15255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1207" y="3752087"/>
              <a:ext cx="3221736" cy="19050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14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5941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3A2F58"/>
                </a:solidFill>
              </a:rPr>
              <a:t>XP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-185" dirty="0">
                <a:solidFill>
                  <a:srgbClr val="3A2F58"/>
                </a:solidFill>
              </a:rPr>
              <a:t>(Extrem</a:t>
            </a:r>
            <a:r>
              <a:rPr sz="3600" spc="-185" dirty="0">
                <a:solidFill>
                  <a:srgbClr val="3A2F58"/>
                </a:solidFill>
              </a:rPr>
              <a:t>e</a:t>
            </a:r>
            <a:r>
              <a:rPr sz="3600" spc="-290" dirty="0">
                <a:solidFill>
                  <a:srgbClr val="3A2F58"/>
                </a:solidFill>
              </a:rPr>
              <a:t> </a:t>
            </a:r>
            <a:r>
              <a:rPr sz="3600" spc="-65" dirty="0">
                <a:solidFill>
                  <a:srgbClr val="3A2F58"/>
                </a:solidFill>
              </a:rPr>
              <a:t>Program</a:t>
            </a:r>
            <a:r>
              <a:rPr sz="3600" spc="-120" dirty="0">
                <a:solidFill>
                  <a:srgbClr val="3A2F58"/>
                </a:solidFill>
              </a:rPr>
              <a:t>m</a:t>
            </a:r>
            <a:r>
              <a:rPr sz="3600" spc="-125" dirty="0">
                <a:solidFill>
                  <a:srgbClr val="3A2F58"/>
                </a:solidFill>
              </a:rPr>
              <a:t>ing)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15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227466"/>
            <a:ext cx="9232265" cy="328295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354965" algn="l"/>
              </a:tabLst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000" spc="-85" dirty="0">
                <a:latin typeface="Verdana" panose="020B0604030504040204"/>
                <a:cs typeface="Verdana" panose="020B0604030504040204"/>
              </a:rPr>
              <a:t>XP</a:t>
            </a:r>
            <a:r>
              <a:rPr sz="20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Prac</a:t>
            </a:r>
            <a:r>
              <a:rPr sz="2000" spc="15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latin typeface="Verdana" panose="020B0604030504040204"/>
                <a:cs typeface="Verdana" panose="020B0604030504040204"/>
              </a:rPr>
              <a:t>ices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229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Collective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ownership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anyone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can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75" dirty="0">
                <a:latin typeface="Verdana" panose="020B0604030504040204"/>
                <a:cs typeface="Verdana" panose="020B0604030504040204"/>
              </a:rPr>
              <a:t>change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any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part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latin typeface="Verdana" panose="020B0604030504040204"/>
                <a:cs typeface="Verdana" panose="020B0604030504040204"/>
              </a:rPr>
              <a:t>code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at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any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time.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50" spc="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Co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us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dirty="0">
                <a:latin typeface="Verdana" panose="020B0604030504040204"/>
                <a:cs typeface="Verdana" panose="020B0604030504040204"/>
              </a:rPr>
              <a:t>gr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dirty="0">
                <a:latin typeface="Verdana" panose="020B0604030504040204"/>
                <a:cs typeface="Verdana" panose="020B0604030504040204"/>
              </a:rPr>
              <a:t>dy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50" spc="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4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0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ur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k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max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mum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4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0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ur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ee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k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No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23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site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customer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present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available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full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time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team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229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Coding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standards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rules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exist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latin typeface="Verdana" panose="020B0604030504040204"/>
                <a:cs typeface="Verdana" panose="020B0604030504040204"/>
              </a:rPr>
              <a:t>are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followed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50" spc="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k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60" dirty="0">
                <a:latin typeface="Verdana" panose="020B0604030504040204"/>
                <a:cs typeface="Verdana" panose="020B0604030504040204"/>
              </a:rPr>
              <a:t>ce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rge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room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sma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cu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23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Just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rules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team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has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own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rules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but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can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be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75" dirty="0">
                <a:latin typeface="Verdana" panose="020B0604030504040204"/>
                <a:cs typeface="Verdana" panose="020B0604030504040204"/>
              </a:rPr>
              <a:t>changed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any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at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time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424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>
                <a:solidFill>
                  <a:srgbClr val="3A2F58"/>
                </a:solidFill>
              </a:rPr>
              <a:t>Key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-5" dirty="0">
                <a:solidFill>
                  <a:srgbClr val="3A2F58"/>
                </a:solidFill>
              </a:rPr>
              <a:t>Practices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15" dirty="0">
                <a:solidFill>
                  <a:srgbClr val="3A2F58"/>
                </a:solidFill>
              </a:rPr>
              <a:t>of</a:t>
            </a:r>
            <a:r>
              <a:rPr sz="3600" spc="-285" dirty="0">
                <a:solidFill>
                  <a:srgbClr val="3A2F58"/>
                </a:solidFill>
              </a:rPr>
              <a:t> </a:t>
            </a:r>
            <a:r>
              <a:rPr sz="3600" spc="-265" dirty="0">
                <a:solidFill>
                  <a:srgbClr val="3A2F58"/>
                </a:solidFill>
              </a:rPr>
              <a:t>X</a:t>
            </a:r>
            <a:r>
              <a:rPr sz="3600" spc="-45" dirty="0">
                <a:solidFill>
                  <a:srgbClr val="3A2F58"/>
                </a:solidFill>
              </a:rPr>
              <a:t>P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16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000269"/>
            <a:ext cx="4658360" cy="37820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Planning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160" dirty="0">
                <a:latin typeface="Verdana" panose="020B0604030504040204"/>
                <a:cs typeface="Verdana" panose="020B0604030504040204"/>
              </a:rPr>
              <a:t>U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se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80" dirty="0">
                <a:latin typeface="Verdana" panose="020B0604030504040204"/>
                <a:cs typeface="Verdana" panose="020B0604030504040204"/>
              </a:rPr>
              <a:t>ories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ar</a:t>
            </a:r>
            <a:r>
              <a:rPr sz="160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latin typeface="Verdana" panose="020B0604030504040204"/>
                <a:cs typeface="Verdana" panose="020B0604030504040204"/>
              </a:rPr>
              <a:t>w</a:t>
            </a:r>
            <a:r>
              <a:rPr sz="1600" spc="-135" dirty="0">
                <a:latin typeface="Verdana" panose="020B0604030504040204"/>
                <a:cs typeface="Verdana" panose="020B0604030504040204"/>
              </a:rPr>
              <a:t>ri</a:t>
            </a:r>
            <a:r>
              <a:rPr sz="1600" spc="-16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n.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Re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5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90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annin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cr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he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latin typeface="Verdana" panose="020B0604030504040204"/>
                <a:cs typeface="Verdana" panose="020B0604030504040204"/>
              </a:rPr>
              <a:t>schedu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45" dirty="0">
                <a:latin typeface="Verdana" panose="020B0604030504040204"/>
                <a:cs typeface="Verdana" panose="020B0604030504040204"/>
              </a:rPr>
              <a:t>Make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latin typeface="Verdana" panose="020B0604030504040204"/>
                <a:cs typeface="Verdana" panose="020B0604030504040204"/>
              </a:rPr>
              <a:t>freque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75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5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33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he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30" dirty="0">
                <a:latin typeface="Verdana" panose="020B0604030504040204"/>
                <a:cs typeface="Verdana" panose="020B0604030504040204"/>
              </a:rPr>
              <a:t>Project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oci</a:t>
            </a:r>
            <a:r>
              <a:rPr sz="160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measu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30" dirty="0">
                <a:latin typeface="Verdana" panose="020B0604030504040204"/>
                <a:cs typeface="Verdana" panose="020B0604030504040204"/>
              </a:rPr>
              <a:t>d.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33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he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latin typeface="Verdana" panose="020B0604030504040204"/>
                <a:cs typeface="Verdana" panose="020B0604030504040204"/>
              </a:rPr>
              <a:t>projec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di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v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9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8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0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ra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ons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29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ra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on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annin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ar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ac</a:t>
            </a:r>
            <a:r>
              <a:rPr sz="1600" spc="100" dirty="0">
                <a:latin typeface="Verdana" panose="020B0604030504040204"/>
                <a:cs typeface="Verdana" panose="020B0604030504040204"/>
              </a:rPr>
              <a:t>h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ra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on.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-9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9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114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spc="25" dirty="0">
                <a:latin typeface="Verdana" panose="020B0604030504040204"/>
                <a:cs typeface="Verdana" panose="020B0604030504040204"/>
              </a:rPr>
              <a:t>v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80" dirty="0">
                <a:latin typeface="Verdana" panose="020B0604030504040204"/>
                <a:cs typeface="Verdana" panose="020B0604030504040204"/>
              </a:rPr>
              <a:t>pe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op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latin typeface="Verdana" panose="020B0604030504040204"/>
                <a:cs typeface="Verdana" panose="020B0604030504040204"/>
              </a:rPr>
              <a:t>arou</a:t>
            </a:r>
            <a:r>
              <a:rPr sz="1600" spc="-3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95" dirty="0">
                <a:latin typeface="Verdana" panose="020B0604030504040204"/>
                <a:cs typeface="Verdana" panose="020B0604030504040204"/>
              </a:rPr>
              <a:t>d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55" dirty="0">
                <a:latin typeface="Verdana" panose="020B0604030504040204"/>
                <a:cs typeface="Verdana" panose="020B0604030504040204"/>
              </a:rPr>
              <a:t>an</a:t>
            </a:r>
            <a:r>
              <a:rPr sz="1600" spc="60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up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ng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ar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ac</a:t>
            </a:r>
            <a:r>
              <a:rPr sz="1600" spc="100" dirty="0">
                <a:latin typeface="Verdana" panose="020B0604030504040204"/>
                <a:cs typeface="Verdana" panose="020B0604030504040204"/>
              </a:rPr>
              <a:t>h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40" dirty="0">
                <a:latin typeface="Verdana" panose="020B0604030504040204"/>
                <a:cs typeface="Verdana" panose="020B0604030504040204"/>
              </a:rPr>
              <a:t>da</a:t>
            </a:r>
            <a:r>
              <a:rPr sz="1600" spc="4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160" dirty="0">
                <a:latin typeface="Verdana" panose="020B0604030504040204"/>
                <a:cs typeface="Verdana" panose="020B0604030504040204"/>
              </a:rPr>
              <a:t>F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185" dirty="0">
                <a:latin typeface="Verdana" panose="020B0604030504040204"/>
                <a:cs typeface="Verdana" panose="020B0604030504040204"/>
              </a:rPr>
              <a:t>x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XP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h</a:t>
            </a:r>
            <a:r>
              <a:rPr sz="1600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break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.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4955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>
                <a:solidFill>
                  <a:srgbClr val="3A2F58"/>
                </a:solidFill>
              </a:rPr>
              <a:t>Key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-5" dirty="0">
                <a:solidFill>
                  <a:srgbClr val="3A2F58"/>
                </a:solidFill>
              </a:rPr>
              <a:t>Practices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15" dirty="0">
                <a:solidFill>
                  <a:srgbClr val="3A2F58"/>
                </a:solidFill>
              </a:rPr>
              <a:t>of</a:t>
            </a:r>
            <a:r>
              <a:rPr sz="3600" spc="-285" dirty="0">
                <a:solidFill>
                  <a:srgbClr val="3A2F58"/>
                </a:solidFill>
              </a:rPr>
              <a:t> </a:t>
            </a:r>
            <a:r>
              <a:rPr sz="3600" spc="-265" dirty="0">
                <a:solidFill>
                  <a:srgbClr val="3A2F58"/>
                </a:solidFill>
              </a:rPr>
              <a:t>X</a:t>
            </a:r>
            <a:r>
              <a:rPr sz="3600" spc="-5" dirty="0">
                <a:solidFill>
                  <a:srgbClr val="3A2F58"/>
                </a:solidFill>
              </a:rPr>
              <a:t>P…..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17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033722"/>
            <a:ext cx="7911465" cy="3669029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Designing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810895" algn="l"/>
              </a:tabLst>
            </a:pPr>
            <a:r>
              <a:rPr sz="1250" spc="-9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Simplicity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756285" marR="530225" indent="-28702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70" dirty="0">
                <a:latin typeface="Verdana" panose="020B0604030504040204"/>
                <a:cs typeface="Verdana" panose="020B0604030504040204"/>
              </a:rPr>
              <a:t>Cho</a:t>
            </a:r>
            <a:r>
              <a:rPr sz="1600" spc="55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12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5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30" dirty="0">
                <a:latin typeface="Verdana" panose="020B0604030504040204"/>
                <a:cs typeface="Verdana" panose="020B0604030504040204"/>
              </a:rPr>
              <a:t>me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10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110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hor</a:t>
            </a:r>
            <a:r>
              <a:rPr sz="16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.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(</a:t>
            </a:r>
            <a:r>
              <a:rPr sz="1600" spc="-15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5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na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for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our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objec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21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dirty="0">
                <a:latin typeface="Verdana" panose="020B0604030504040204"/>
                <a:cs typeface="Verdana" panose="020B0604030504040204"/>
              </a:rPr>
              <a:t>hat  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v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170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spc="35" dirty="0">
                <a:latin typeface="Verdana" panose="020B0604030504040204"/>
                <a:cs typeface="Verdana" panose="020B0604030504040204"/>
              </a:rPr>
              <a:t>one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95" dirty="0">
                <a:latin typeface="Verdana" panose="020B0604030504040204"/>
                <a:cs typeface="Verdana" panose="020B0604030504040204"/>
              </a:rPr>
              <a:t>can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re</a:t>
            </a:r>
            <a:r>
              <a:rPr sz="1600" spc="-4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o)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  <a:tabLst>
                <a:tab pos="81089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160" dirty="0">
                <a:latin typeface="Verdana" panose="020B0604030504040204"/>
                <a:cs typeface="Verdana" panose="020B0604030504040204"/>
              </a:rPr>
              <a:t>U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70" dirty="0">
                <a:latin typeface="Verdana" panose="020B0604030504040204"/>
                <a:cs typeface="Verdana" panose="020B0604030504040204"/>
              </a:rPr>
              <a:t>CRC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dirty="0">
                <a:latin typeface="Verdana" panose="020B0604030504040204"/>
                <a:cs typeface="Verdana" panose="020B0604030504040204"/>
              </a:rPr>
              <a:t>cards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for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2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6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0" dirty="0">
                <a:latin typeface="Verdana" panose="020B0604030504040204"/>
                <a:cs typeface="Verdana" panose="020B0604030504040204"/>
              </a:rPr>
              <a:t>ses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80" dirty="0">
                <a:latin typeface="Verdana" panose="020B0604030504040204"/>
                <a:cs typeface="Verdana" panose="020B0604030504040204"/>
              </a:rPr>
              <a:t>ons.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  <a:tabLst>
                <a:tab pos="81089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Cr</a:t>
            </a:r>
            <a:r>
              <a:rPr sz="1600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ke</a:t>
            </a:r>
            <a:r>
              <a:rPr sz="16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so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spc="-85" dirty="0">
                <a:latin typeface="Verdana" panose="020B0604030504040204"/>
                <a:cs typeface="Verdana" panose="020B0604030504040204"/>
              </a:rPr>
              <a:t>u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ons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0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duc</a:t>
            </a:r>
            <a:r>
              <a:rPr sz="160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55" dirty="0">
                <a:latin typeface="Verdana" panose="020B0604030504040204"/>
                <a:cs typeface="Verdana" panose="020B0604030504040204"/>
              </a:rPr>
              <a:t>ri</a:t>
            </a:r>
            <a:r>
              <a:rPr sz="1600" spc="-22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k.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ss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.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g.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6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q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for 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improving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names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location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0" dirty="0">
                <a:latin typeface="Verdana" panose="020B0604030504040204"/>
                <a:cs typeface="Verdana" panose="020B0604030504040204"/>
              </a:rPr>
              <a:t>code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Move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method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move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field </a:t>
            </a:r>
            <a:r>
              <a:rPr sz="1800" spc="-6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move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more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appropriate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class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source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file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Rename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method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or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rename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field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changing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name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into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new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one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better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reveals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its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purpose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6380480"/>
                </a:lnTo>
                <a:lnTo>
                  <a:pt x="476377" y="6380480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62009" y="2410713"/>
            <a:ext cx="2833370" cy="194246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00"/>
              </a:spcBef>
            </a:pPr>
            <a:r>
              <a:rPr sz="3400" spc="-155" dirty="0"/>
              <a:t>Class- </a:t>
            </a:r>
            <a:r>
              <a:rPr sz="3400" spc="-150" dirty="0"/>
              <a:t> </a:t>
            </a:r>
            <a:r>
              <a:rPr sz="3400" spc="-170" dirty="0"/>
              <a:t>responsibility- </a:t>
            </a:r>
            <a:r>
              <a:rPr sz="3400" spc="-1185" dirty="0"/>
              <a:t> </a:t>
            </a:r>
            <a:r>
              <a:rPr sz="3400" spc="10" dirty="0"/>
              <a:t>collaboration  </a:t>
            </a:r>
            <a:r>
              <a:rPr sz="3400" spc="120" dirty="0"/>
              <a:t>card</a:t>
            </a:r>
            <a:endParaRPr sz="3400"/>
          </a:p>
        </p:txBody>
      </p:sp>
      <p:grpSp>
        <p:nvGrpSpPr>
          <p:cNvPr id="7" name="object 7"/>
          <p:cNvGrpSpPr/>
          <p:nvPr/>
        </p:nvGrpSpPr>
        <p:grpSpPr>
          <a:xfrm>
            <a:off x="423672" y="99058"/>
            <a:ext cx="8039100" cy="6719570"/>
            <a:chOff x="423672" y="99058"/>
            <a:chExt cx="8039100" cy="6719570"/>
          </a:xfrm>
        </p:grpSpPr>
        <p:sp>
          <p:nvSpPr>
            <p:cNvPr id="8" name="object 8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50586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19" y="99058"/>
              <a:ext cx="4870704" cy="671931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18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471169"/>
              <a:ext cx="12192000" cy="6386830"/>
            </a:xfrm>
            <a:custGeom>
              <a:avLst/>
              <a:gdLst/>
              <a:ahLst/>
              <a:cxnLst/>
              <a:rect l="l" t="t" r="r" b="b"/>
              <a:pathLst>
                <a:path w="12192000" h="6386830">
                  <a:moveTo>
                    <a:pt x="12192000" y="5910580"/>
                  </a:moveTo>
                  <a:lnTo>
                    <a:pt x="476377" y="5910580"/>
                  </a:lnTo>
                  <a:lnTo>
                    <a:pt x="476377" y="0"/>
                  </a:lnTo>
                  <a:lnTo>
                    <a:pt x="0" y="0"/>
                  </a:lnTo>
                  <a:lnTo>
                    <a:pt x="0" y="5910580"/>
                  </a:lnTo>
                  <a:lnTo>
                    <a:pt x="0" y="6386830"/>
                  </a:lnTo>
                  <a:lnTo>
                    <a:pt x="12192000" y="6386830"/>
                  </a:lnTo>
                  <a:lnTo>
                    <a:pt x="12192000" y="5910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1270"/>
            <a:ext cx="12192000" cy="6384290"/>
            <a:chOff x="0" y="1270"/>
            <a:chExt cx="12192000" cy="6384290"/>
          </a:xfrm>
        </p:grpSpPr>
        <p:sp>
          <p:nvSpPr>
            <p:cNvPr id="7" name="object 7"/>
            <p:cNvSpPr/>
            <p:nvPr/>
          </p:nvSpPr>
          <p:spPr>
            <a:xfrm>
              <a:off x="0" y="1269"/>
              <a:ext cx="12192000" cy="6380480"/>
            </a:xfrm>
            <a:custGeom>
              <a:avLst/>
              <a:gdLst/>
              <a:ahLst/>
              <a:cxnLst/>
              <a:rect l="l" t="t" r="r" b="b"/>
              <a:pathLst>
                <a:path w="12192000" h="6380480">
                  <a:moveTo>
                    <a:pt x="12192000" y="470154"/>
                  </a:moveTo>
                  <a:lnTo>
                    <a:pt x="11709273" y="470154"/>
                  </a:lnTo>
                  <a:lnTo>
                    <a:pt x="11709273" y="6380480"/>
                  </a:lnTo>
                  <a:lnTo>
                    <a:pt x="12192000" y="6380480"/>
                  </a:lnTo>
                  <a:lnTo>
                    <a:pt x="12192000" y="470154"/>
                  </a:lnTo>
                  <a:close/>
                </a:path>
                <a:path w="12192000" h="638048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" y="475538"/>
              <a:ext cx="11244072" cy="591002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33932" y="3881754"/>
            <a:ext cx="70072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AGILE</a:t>
            </a:r>
            <a:r>
              <a:rPr spc="-380" dirty="0"/>
              <a:t> </a:t>
            </a:r>
            <a:r>
              <a:rPr spc="-225" dirty="0"/>
              <a:t>DEVELOPMENT</a:t>
            </a:r>
            <a:endParaRPr spc="-225" dirty="0"/>
          </a:p>
        </p:txBody>
      </p:sp>
      <p:grpSp>
        <p:nvGrpSpPr>
          <p:cNvPr id="10" name="object 10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662031" y="570992"/>
            <a:ext cx="22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3583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>
                <a:solidFill>
                  <a:srgbClr val="3A2F58"/>
                </a:solidFill>
              </a:rPr>
              <a:t>Key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-5" dirty="0">
                <a:solidFill>
                  <a:srgbClr val="3A2F58"/>
                </a:solidFill>
              </a:rPr>
              <a:t>Practices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650" dirty="0">
                <a:solidFill>
                  <a:srgbClr val="3A2F58"/>
                </a:solidFill>
              </a:rPr>
              <a:t>…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19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103272"/>
            <a:ext cx="5501005" cy="399478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5496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300" spc="35" dirty="0">
                <a:latin typeface="Verdana" panose="020B0604030504040204"/>
                <a:cs typeface="Verdana" panose="020B0604030504040204"/>
              </a:rPr>
              <a:t>Coding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-27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he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cu</a:t>
            </a:r>
            <a:r>
              <a:rPr sz="1300" spc="-150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omer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dirty="0">
                <a:latin typeface="Verdana" panose="020B0604030504040204"/>
                <a:cs typeface="Verdana" panose="020B0604030504040204"/>
              </a:rPr>
              <a:t>y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2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v</a:t>
            </a:r>
            <a:r>
              <a:rPr sz="13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</a:t>
            </a:r>
            <a:r>
              <a:rPr sz="1300" spc="8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95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5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85" dirty="0">
                <a:latin typeface="Verdana" panose="020B0604030504040204"/>
                <a:cs typeface="Verdana" panose="020B0604030504040204"/>
              </a:rPr>
              <a:t>Code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ust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0" dirty="0">
                <a:latin typeface="Verdana" panose="020B0604030504040204"/>
                <a:cs typeface="Verdana" panose="020B0604030504040204"/>
              </a:rPr>
              <a:t>w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tt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5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ee</a:t>
            </a:r>
            <a:r>
              <a:rPr sz="1300" spc="7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4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anda</a:t>
            </a:r>
            <a:r>
              <a:rPr sz="1300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55" dirty="0">
                <a:latin typeface="Verdana" panose="020B0604030504040204"/>
                <a:cs typeface="Verdana" panose="020B0604030504040204"/>
              </a:rPr>
              <a:t>ds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5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10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he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est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f</a:t>
            </a:r>
            <a:r>
              <a:rPr sz="1300" spc="-50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130" dirty="0">
                <a:latin typeface="Verdana" panose="020B0604030504040204"/>
                <a:cs typeface="Verdana" panose="020B0604030504040204"/>
              </a:rPr>
              <a:t>st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9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ll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p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30" dirty="0">
                <a:latin typeface="Verdana" panose="020B0604030504040204"/>
                <a:cs typeface="Verdana" panose="020B0604030504040204"/>
              </a:rPr>
              <a:t>od</a:t>
            </a:r>
            <a:r>
              <a:rPr sz="1300" spc="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50" dirty="0">
                <a:latin typeface="Verdana" panose="020B0604030504040204"/>
                <a:cs typeface="Verdana" panose="020B0604030504040204"/>
              </a:rPr>
              <a:t>c</a:t>
            </a:r>
            <a:r>
              <a:rPr sz="1300" spc="2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on</a:t>
            </a:r>
            <a:r>
              <a:rPr sz="13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p</a:t>
            </a:r>
            <a:r>
              <a:rPr sz="13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6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p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g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5" dirty="0">
                <a:latin typeface="Verdana" panose="020B0604030504040204"/>
                <a:cs typeface="Verdana" panose="020B0604030504040204"/>
              </a:rPr>
              <a:t>amm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ed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5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-20" dirty="0">
                <a:latin typeface="Verdana" panose="020B0604030504040204"/>
                <a:cs typeface="Verdana" panose="020B0604030504040204"/>
              </a:rPr>
              <a:t>On</a:t>
            </a:r>
            <a:r>
              <a:rPr sz="1300" dirty="0">
                <a:latin typeface="Verdana" panose="020B0604030504040204"/>
                <a:cs typeface="Verdana" panose="020B0604030504040204"/>
              </a:rPr>
              <a:t>l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y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on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85" dirty="0">
                <a:latin typeface="Verdana" panose="020B0604030504040204"/>
                <a:cs typeface="Verdana" panose="020B0604030504040204"/>
              </a:rPr>
              <a:t>p</a:t>
            </a:r>
            <a:r>
              <a:rPr sz="1300" spc="85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6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eg</a:t>
            </a:r>
            <a:r>
              <a:rPr sz="130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at</a:t>
            </a:r>
            <a:r>
              <a:rPr sz="1300" spc="-55" dirty="0">
                <a:latin typeface="Verdana" panose="020B0604030504040204"/>
                <a:cs typeface="Verdana" panose="020B0604030504040204"/>
              </a:rPr>
              <a:t>es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5" dirty="0">
                <a:latin typeface="Verdana" panose="020B0604030504040204"/>
                <a:cs typeface="Verdana" panose="020B0604030504040204"/>
              </a:rPr>
              <a:t>me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-229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eg</a:t>
            </a:r>
            <a:r>
              <a:rPr sz="1300" spc="-20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at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dirty="0">
                <a:latin typeface="Verdana" panose="020B0604030504040204"/>
                <a:cs typeface="Verdana" panose="020B0604030504040204"/>
              </a:rPr>
              <a:t>of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15" dirty="0">
                <a:latin typeface="Verdana" panose="020B0604030504040204"/>
                <a:cs typeface="Verdana" panose="020B0604030504040204"/>
              </a:rPr>
              <a:t>en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75628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20" dirty="0">
                <a:latin typeface="Verdana" panose="020B0604030504040204"/>
                <a:cs typeface="Verdana" panose="020B0604030504040204"/>
              </a:rPr>
              <a:t>No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300" spc="-5" dirty="0">
                <a:latin typeface="Verdana" panose="020B0604030504040204"/>
                <a:cs typeface="Verdana" panose="020B0604030504040204"/>
              </a:rPr>
              <a:t>v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m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14" dirty="0">
                <a:latin typeface="Verdana" panose="020B0604030504040204"/>
                <a:cs typeface="Verdana" panose="020B0604030504040204"/>
              </a:rPr>
              <a:t>.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  <a:tabLst>
                <a:tab pos="35496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Testing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80200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9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ll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must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35" dirty="0">
                <a:latin typeface="Verdana" panose="020B0604030504040204"/>
                <a:cs typeface="Verdana" panose="020B0604030504040204"/>
              </a:rPr>
              <a:t>ha</a:t>
            </a:r>
            <a:r>
              <a:rPr sz="1300" spc="-70" dirty="0">
                <a:latin typeface="Verdana" panose="020B0604030504040204"/>
                <a:cs typeface="Verdana" panose="020B0604030504040204"/>
              </a:rPr>
              <a:t>v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70" dirty="0">
                <a:latin typeface="Verdana" panose="020B0604030504040204"/>
                <a:cs typeface="Verdana" panose="020B0604030504040204"/>
              </a:rPr>
              <a:t>es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80200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9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ll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10" dirty="0">
                <a:latin typeface="Verdana" panose="020B0604030504040204"/>
                <a:cs typeface="Verdana" panose="020B0604030504040204"/>
              </a:rPr>
              <a:t>co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d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must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p</a:t>
            </a:r>
            <a:r>
              <a:rPr sz="1300" spc="-45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ll</a:t>
            </a:r>
            <a:r>
              <a:rPr sz="13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70" dirty="0">
                <a:latin typeface="Verdana" panose="020B0604030504040204"/>
                <a:cs typeface="Verdana" panose="020B0604030504040204"/>
              </a:rPr>
              <a:t>es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0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efo</a:t>
            </a:r>
            <a:r>
              <a:rPr sz="1300" spc="-2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30" dirty="0">
                <a:latin typeface="Verdana" panose="020B0604030504040204"/>
                <a:cs typeface="Verdana" panose="020B0604030504040204"/>
              </a:rPr>
              <a:t>ca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n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5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spc="65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-10" dirty="0">
                <a:latin typeface="Verdana" panose="020B0604030504040204"/>
                <a:cs typeface="Verdana" panose="020B0604030504040204"/>
              </a:rPr>
              <a:t>eleas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ed.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50"/>
              </a:spcBef>
              <a:tabLst>
                <a:tab pos="80200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W</a:t>
            </a:r>
            <a:r>
              <a:rPr sz="1300" dirty="0">
                <a:latin typeface="Verdana" panose="020B0604030504040204"/>
                <a:cs typeface="Verdana" panose="020B0604030504040204"/>
              </a:rPr>
              <a:t>hen</a:t>
            </a:r>
            <a:r>
              <a:rPr sz="13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100" dirty="0">
                <a:latin typeface="Verdana" panose="020B0604030504040204"/>
                <a:cs typeface="Verdana" panose="020B0604030504040204"/>
              </a:rPr>
              <a:t>a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75" dirty="0">
                <a:latin typeface="Verdana" panose="020B0604030504040204"/>
                <a:cs typeface="Verdana" panose="020B0604030504040204"/>
              </a:rPr>
              <a:t>b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60" dirty="0">
                <a:latin typeface="Verdana" panose="020B0604030504040204"/>
                <a:cs typeface="Verdana" panose="020B0604030504040204"/>
              </a:rPr>
              <a:t>g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dirty="0">
                <a:latin typeface="Verdana" panose="020B0604030504040204"/>
                <a:cs typeface="Verdana" panose="020B0604030504040204"/>
              </a:rPr>
              <a:t>fo</a:t>
            </a:r>
            <a:r>
              <a:rPr sz="1300" spc="-35" dirty="0">
                <a:latin typeface="Verdana" panose="020B0604030504040204"/>
                <a:cs typeface="Verdana" panose="020B0604030504040204"/>
              </a:rPr>
              <a:t>u</a:t>
            </a:r>
            <a:r>
              <a:rPr sz="1300" spc="20" dirty="0">
                <a:latin typeface="Verdana" panose="020B0604030504040204"/>
                <a:cs typeface="Verdana" panose="020B0604030504040204"/>
              </a:rPr>
              <a:t>nd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70" dirty="0">
                <a:latin typeface="Verdana" panose="020B0604030504040204"/>
                <a:cs typeface="Verdana" panose="020B0604030504040204"/>
              </a:rPr>
              <a:t>es</a:t>
            </a:r>
            <a:r>
              <a:rPr sz="1300" spc="-6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-175" dirty="0">
                <a:latin typeface="Verdana" panose="020B0604030504040204"/>
                <a:cs typeface="Verdana" panose="020B0604030504040204"/>
              </a:rPr>
              <a:t>s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5" dirty="0">
                <a:latin typeface="Verdana" panose="020B0604030504040204"/>
                <a:cs typeface="Verdana" panose="020B0604030504040204"/>
              </a:rPr>
              <a:t>ar</a:t>
            </a:r>
            <a:r>
              <a:rPr sz="1300" dirty="0">
                <a:latin typeface="Verdana" panose="020B0604030504040204"/>
                <a:cs typeface="Verdana" panose="020B0604030504040204"/>
              </a:rPr>
              <a:t>e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5" dirty="0">
                <a:latin typeface="Verdana" panose="020B0604030504040204"/>
                <a:cs typeface="Verdana" panose="020B0604030504040204"/>
              </a:rPr>
              <a:t>c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r</a:t>
            </a:r>
            <a:r>
              <a:rPr sz="1300" spc="35" dirty="0">
                <a:latin typeface="Verdana" panose="020B0604030504040204"/>
                <a:cs typeface="Verdana" panose="020B0604030504040204"/>
              </a:rPr>
              <a:t>ea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1300" spc="10" dirty="0">
                <a:latin typeface="Verdana" panose="020B0604030504040204"/>
                <a:cs typeface="Verdana" panose="020B0604030504040204"/>
              </a:rPr>
              <a:t>ed.</a:t>
            </a:r>
            <a:endParaRPr sz="13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  <a:tabLst>
                <a:tab pos="802005" algn="l"/>
              </a:tabLst>
            </a:pPr>
            <a:r>
              <a:rPr sz="1050" spc="-10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300" spc="75" dirty="0">
                <a:latin typeface="Verdana" panose="020B0604030504040204"/>
                <a:cs typeface="Verdana" panose="020B0604030504040204"/>
              </a:rPr>
              <a:t>Acceptance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95" dirty="0">
                <a:latin typeface="Verdana" panose="020B0604030504040204"/>
                <a:cs typeface="Verdana" panose="020B0604030504040204"/>
              </a:rPr>
              <a:t>tests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5" dirty="0">
                <a:latin typeface="Verdana" panose="020B0604030504040204"/>
                <a:cs typeface="Verdana" panose="020B0604030504040204"/>
              </a:rPr>
              <a:t>are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80" dirty="0">
                <a:latin typeface="Verdana" panose="020B0604030504040204"/>
                <a:cs typeface="Verdana" panose="020B0604030504040204"/>
              </a:rPr>
              <a:t>run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0" dirty="0">
                <a:latin typeface="Verdana" panose="020B0604030504040204"/>
                <a:cs typeface="Verdana" panose="020B0604030504040204"/>
              </a:rPr>
              <a:t>often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45" dirty="0">
                <a:latin typeface="Verdana" panose="020B0604030504040204"/>
                <a:cs typeface="Verdana" panose="020B0604030504040204"/>
              </a:rPr>
              <a:t>and</a:t>
            </a:r>
            <a:r>
              <a:rPr sz="13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the</a:t>
            </a:r>
            <a:r>
              <a:rPr sz="13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5" dirty="0">
                <a:latin typeface="Verdana" panose="020B0604030504040204"/>
                <a:cs typeface="Verdana" panose="020B0604030504040204"/>
              </a:rPr>
              <a:t>score</a:t>
            </a:r>
            <a:r>
              <a:rPr sz="13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130" dirty="0">
                <a:latin typeface="Verdana" panose="020B0604030504040204"/>
                <a:cs typeface="Verdana" panose="020B0604030504040204"/>
              </a:rPr>
              <a:t>is</a:t>
            </a:r>
            <a:r>
              <a:rPr sz="13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300" spc="-30" dirty="0">
                <a:latin typeface="Verdana" panose="020B0604030504040204"/>
                <a:cs typeface="Verdana" panose="020B0604030504040204"/>
              </a:rPr>
              <a:t>published.</a:t>
            </a:r>
            <a:endParaRPr sz="13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69"/>
            <a:ext cx="12192000" cy="6856730"/>
          </a:xfrm>
          <a:custGeom>
            <a:avLst/>
            <a:gdLst/>
            <a:ahLst/>
            <a:cxnLst/>
            <a:rect l="l" t="t" r="r" b="b"/>
            <a:pathLst>
              <a:path w="12192000" h="6856730">
                <a:moveTo>
                  <a:pt x="12192000" y="0"/>
                </a:moveTo>
                <a:lnTo>
                  <a:pt x="0" y="0"/>
                </a:lnTo>
                <a:lnTo>
                  <a:pt x="0" y="469900"/>
                </a:lnTo>
                <a:lnTo>
                  <a:pt x="0" y="6380480"/>
                </a:lnTo>
                <a:lnTo>
                  <a:pt x="0" y="6856730"/>
                </a:lnTo>
                <a:lnTo>
                  <a:pt x="12192000" y="6856730"/>
                </a:lnTo>
                <a:lnTo>
                  <a:pt x="12192000" y="6380480"/>
                </a:lnTo>
                <a:lnTo>
                  <a:pt x="12192000" y="470154"/>
                </a:lnTo>
                <a:lnTo>
                  <a:pt x="11709273" y="470154"/>
                </a:lnTo>
                <a:lnTo>
                  <a:pt x="11709273" y="6380480"/>
                </a:lnTo>
                <a:lnTo>
                  <a:pt x="476377" y="6380480"/>
                </a:lnTo>
                <a:lnTo>
                  <a:pt x="476377" y="469900"/>
                </a:lnTo>
                <a:lnTo>
                  <a:pt x="12192000" y="4699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62009" y="1852929"/>
            <a:ext cx="291592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Fit</a:t>
            </a:r>
            <a:r>
              <a:rPr spc="-380" dirty="0"/>
              <a:t>t</a:t>
            </a:r>
            <a:r>
              <a:rPr spc="-85" dirty="0"/>
              <a:t>in</a:t>
            </a:r>
            <a:r>
              <a:rPr spc="-105" dirty="0"/>
              <a:t>g</a:t>
            </a:r>
            <a:r>
              <a:rPr spc="-405" dirty="0"/>
              <a:t> </a:t>
            </a:r>
            <a:r>
              <a:rPr spc="-365" dirty="0"/>
              <a:t>it  </a:t>
            </a:r>
            <a:r>
              <a:rPr spc="-125" dirty="0"/>
              <a:t>all </a:t>
            </a:r>
            <a:r>
              <a:rPr spc="-120" dirty="0"/>
              <a:t> </a:t>
            </a:r>
            <a:r>
              <a:rPr spc="45" dirty="0"/>
              <a:t>toge</a:t>
            </a:r>
            <a:r>
              <a:rPr spc="5" dirty="0"/>
              <a:t>t</a:t>
            </a:r>
            <a:r>
              <a:rPr spc="-170" dirty="0"/>
              <a:t>her</a:t>
            </a:r>
            <a:endParaRPr spc="-170" dirty="0"/>
          </a:p>
        </p:txBody>
      </p:sp>
      <p:grpSp>
        <p:nvGrpSpPr>
          <p:cNvPr id="7" name="object 7"/>
          <p:cNvGrpSpPr/>
          <p:nvPr/>
        </p:nvGrpSpPr>
        <p:grpSpPr>
          <a:xfrm>
            <a:off x="65531" y="398272"/>
            <a:ext cx="8397240" cy="6057900"/>
            <a:chOff x="65531" y="398272"/>
            <a:chExt cx="8397240" cy="6057900"/>
          </a:xfrm>
        </p:grpSpPr>
        <p:sp>
          <p:nvSpPr>
            <p:cNvPr id="8" name="object 8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50587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31" y="1665732"/>
              <a:ext cx="7923276" cy="31927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20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6978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3A2F58"/>
                </a:solidFill>
              </a:rPr>
              <a:t>XP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5" dirty="0">
                <a:solidFill>
                  <a:srgbClr val="3A2F58"/>
                </a:solidFill>
              </a:rPr>
              <a:t>Advantages/Disadvantages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21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146362"/>
            <a:ext cx="5433695" cy="343281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550" spc="-24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550" spc="-3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200" spc="50" dirty="0">
                <a:latin typeface="Verdana" panose="020B0604030504040204"/>
                <a:cs typeface="Verdana" panose="020B0604030504040204"/>
              </a:rPr>
              <a:t>Advan</a:t>
            </a:r>
            <a:r>
              <a:rPr sz="3200" spc="20" dirty="0">
                <a:latin typeface="Verdana" panose="020B0604030504040204"/>
                <a:cs typeface="Verdana" panose="020B0604030504040204"/>
              </a:rPr>
              <a:t>t</a:t>
            </a:r>
            <a:r>
              <a:rPr sz="3200" spc="40" dirty="0">
                <a:latin typeface="Verdana" panose="020B0604030504040204"/>
                <a:cs typeface="Verdana" panose="020B0604030504040204"/>
              </a:rPr>
              <a:t>ages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254" dirty="0">
                <a:latin typeface="Verdana" panose="020B0604030504040204"/>
                <a:cs typeface="Verdana" panose="020B0604030504040204"/>
              </a:rPr>
              <a:t>Bu</a:t>
            </a:r>
            <a:r>
              <a:rPr sz="2800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155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t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25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370" dirty="0">
                <a:latin typeface="Verdana" panose="020B0604030504040204"/>
                <a:cs typeface="Verdana" panose="020B0604030504040204"/>
              </a:rPr>
              <a:t>n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80" dirty="0">
                <a:latin typeface="Verdana" panose="020B0604030504040204"/>
                <a:cs typeface="Verdana" panose="020B0604030504040204"/>
              </a:rPr>
              <a:t>Q</a:t>
            </a:r>
            <a:r>
              <a:rPr sz="2800" spc="75" dirty="0">
                <a:latin typeface="Verdana" panose="020B0604030504040204"/>
                <a:cs typeface="Verdana" panose="020B0604030504040204"/>
              </a:rPr>
              <a:t>u</a:t>
            </a:r>
            <a:r>
              <a:rPr sz="2800" spc="-80" dirty="0">
                <a:latin typeface="Verdana" panose="020B0604030504040204"/>
                <a:cs typeface="Verdana" panose="020B0604030504040204"/>
              </a:rPr>
              <a:t>al</a:t>
            </a:r>
            <a:r>
              <a:rPr sz="2800" spc="-3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160" dirty="0">
                <a:latin typeface="Verdana" panose="020B0604030504040204"/>
                <a:cs typeface="Verdana" panose="020B0604030504040204"/>
              </a:rPr>
              <a:t>ty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50" dirty="0">
                <a:latin typeface="Verdana" panose="020B0604030504040204"/>
                <a:cs typeface="Verdana" panose="020B0604030504040204"/>
              </a:rPr>
              <a:t>Overal</a:t>
            </a:r>
            <a:r>
              <a:rPr sz="2800" spc="-25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530" dirty="0">
                <a:latin typeface="Verdana" panose="020B0604030504040204"/>
                <a:cs typeface="Verdana" panose="020B0604030504040204"/>
              </a:rPr>
              <a:t>S</a:t>
            </a:r>
            <a:r>
              <a:rPr sz="2800" spc="-20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65" dirty="0">
                <a:latin typeface="Verdana" panose="020B0604030504040204"/>
                <a:cs typeface="Verdana" panose="020B0604030504040204"/>
              </a:rPr>
              <a:t>mp</a:t>
            </a:r>
            <a:r>
              <a:rPr sz="2800" spc="-20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20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90" dirty="0">
                <a:latin typeface="Verdana" panose="020B0604030504040204"/>
                <a:cs typeface="Verdana" panose="020B0604030504040204"/>
              </a:rPr>
              <a:t>c</a:t>
            </a:r>
            <a:r>
              <a:rPr sz="2800" spc="6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160" dirty="0">
                <a:latin typeface="Verdana" panose="020B0604030504040204"/>
                <a:cs typeface="Verdana" panose="020B0604030504040204"/>
              </a:rPr>
              <a:t>ty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55" dirty="0">
                <a:latin typeface="Verdana" panose="020B0604030504040204"/>
                <a:cs typeface="Verdana" panose="020B0604030504040204"/>
              </a:rPr>
              <a:t>Program</a:t>
            </a:r>
            <a:r>
              <a:rPr sz="2800" spc="-75" dirty="0">
                <a:latin typeface="Verdana" panose="020B0604030504040204"/>
                <a:cs typeface="Verdana" panose="020B0604030504040204"/>
              </a:rPr>
              <a:t>m</a:t>
            </a:r>
            <a:r>
              <a:rPr sz="2800" spc="-105" dirty="0">
                <a:latin typeface="Verdana" panose="020B0604030504040204"/>
                <a:cs typeface="Verdana" panose="020B0604030504040204"/>
              </a:rPr>
              <a:t>er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latin typeface="Verdana" panose="020B0604030504040204"/>
                <a:cs typeface="Verdana" panose="020B0604030504040204"/>
              </a:rPr>
              <a:t>Po</a:t>
            </a:r>
            <a:r>
              <a:rPr sz="2800" spc="55" dirty="0">
                <a:latin typeface="Verdana" panose="020B0604030504040204"/>
                <a:cs typeface="Verdana" panose="020B0604030504040204"/>
              </a:rPr>
              <a:t>w</a:t>
            </a:r>
            <a:r>
              <a:rPr sz="2800" spc="-105" dirty="0">
                <a:latin typeface="Verdana" panose="020B0604030504040204"/>
                <a:cs typeface="Verdana" panose="020B0604030504040204"/>
              </a:rPr>
              <a:t>er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60" dirty="0">
                <a:latin typeface="Verdana" panose="020B0604030504040204"/>
                <a:cs typeface="Verdana" panose="020B0604030504040204"/>
              </a:rPr>
              <a:t>Customer</a:t>
            </a:r>
            <a:r>
              <a:rPr sz="2800" spc="-20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35" dirty="0">
                <a:latin typeface="Verdana" panose="020B0604030504040204"/>
                <a:cs typeface="Verdana" panose="020B0604030504040204"/>
              </a:rPr>
              <a:t>Po</a:t>
            </a:r>
            <a:r>
              <a:rPr sz="2800" spc="55" dirty="0">
                <a:latin typeface="Verdana" panose="020B0604030504040204"/>
                <a:cs typeface="Verdana" panose="020B0604030504040204"/>
              </a:rPr>
              <a:t>w</a:t>
            </a:r>
            <a:r>
              <a:rPr sz="2800" spc="-105" dirty="0">
                <a:latin typeface="Verdana" panose="020B0604030504040204"/>
                <a:cs typeface="Verdana" panose="020B0604030504040204"/>
              </a:rPr>
              <a:t>er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145" dirty="0">
                <a:latin typeface="Verdana" panose="020B0604030504040204"/>
                <a:cs typeface="Verdana" panose="020B0604030504040204"/>
              </a:rPr>
              <a:t>Synerg</a:t>
            </a:r>
            <a:r>
              <a:rPr sz="2800" spc="-140" dirty="0">
                <a:latin typeface="Verdana" panose="020B0604030504040204"/>
                <a:cs typeface="Verdana" panose="020B0604030504040204"/>
              </a:rPr>
              <a:t>y</a:t>
            </a:r>
            <a:r>
              <a:rPr sz="28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5" dirty="0">
                <a:latin typeface="Verdana" panose="020B0604030504040204"/>
                <a:cs typeface="Verdana" panose="020B0604030504040204"/>
              </a:rPr>
              <a:t>Betwe</a:t>
            </a:r>
            <a:r>
              <a:rPr sz="2800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2800" spc="-70" dirty="0">
                <a:latin typeface="Verdana" panose="020B0604030504040204"/>
                <a:cs typeface="Verdana" panose="020B0604030504040204"/>
              </a:rPr>
              <a:t>n</a:t>
            </a:r>
            <a:r>
              <a:rPr sz="2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35" dirty="0">
                <a:latin typeface="Verdana" panose="020B0604030504040204"/>
                <a:cs typeface="Verdana" panose="020B0604030504040204"/>
              </a:rPr>
              <a:t>Pract</a:t>
            </a:r>
            <a:r>
              <a:rPr sz="2800" spc="-1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40" dirty="0">
                <a:latin typeface="Verdana" panose="020B0604030504040204"/>
                <a:cs typeface="Verdana" panose="020B0604030504040204"/>
              </a:rPr>
              <a:t>ces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7012" y="473963"/>
              <a:ext cx="11226165" cy="5902960"/>
            </a:xfrm>
            <a:custGeom>
              <a:avLst/>
              <a:gdLst/>
              <a:ahLst/>
              <a:cxnLst/>
              <a:rect l="l" t="t" r="r" b="b"/>
              <a:pathLst>
                <a:path w="11226165" h="5902960">
                  <a:moveTo>
                    <a:pt x="11225784" y="0"/>
                  </a:moveTo>
                  <a:lnTo>
                    <a:pt x="0" y="0"/>
                  </a:lnTo>
                  <a:lnTo>
                    <a:pt x="0" y="5902452"/>
                  </a:lnTo>
                  <a:lnTo>
                    <a:pt x="11225784" y="5902452"/>
                  </a:lnTo>
                  <a:lnTo>
                    <a:pt x="11225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3932" y="1136650"/>
            <a:ext cx="6978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3A2F58"/>
                </a:solidFill>
              </a:rPr>
              <a:t>XP</a:t>
            </a:r>
            <a:r>
              <a:rPr sz="3600" spc="-270" dirty="0">
                <a:solidFill>
                  <a:srgbClr val="3A2F58"/>
                </a:solidFill>
              </a:rPr>
              <a:t> </a:t>
            </a:r>
            <a:r>
              <a:rPr sz="3600" spc="5" dirty="0">
                <a:solidFill>
                  <a:srgbClr val="3A2F58"/>
                </a:solidFill>
              </a:rPr>
              <a:t>Advantages/Disadvantages</a:t>
            </a:r>
            <a:endParaRPr sz="3600"/>
          </a:p>
        </p:txBody>
      </p:sp>
      <p:grpSp>
        <p:nvGrpSpPr>
          <p:cNvPr id="7" name="object 7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22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3932" y="2146362"/>
            <a:ext cx="7287895" cy="343281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550" spc="-24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550" spc="-3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200" spc="-25" dirty="0">
                <a:latin typeface="Verdana" panose="020B0604030504040204"/>
                <a:cs typeface="Verdana" panose="020B0604030504040204"/>
              </a:rPr>
              <a:t>Disadv</a:t>
            </a:r>
            <a:r>
              <a:rPr sz="3200" spc="-35" dirty="0">
                <a:latin typeface="Verdana" panose="020B0604030504040204"/>
                <a:cs typeface="Verdana" panose="020B0604030504040204"/>
              </a:rPr>
              <a:t>a</a:t>
            </a:r>
            <a:r>
              <a:rPr sz="3200" spc="5" dirty="0">
                <a:latin typeface="Verdana" panose="020B0604030504040204"/>
                <a:cs typeface="Verdana" panose="020B0604030504040204"/>
              </a:rPr>
              <a:t>nt</a:t>
            </a:r>
            <a:r>
              <a:rPr sz="3200" spc="-10" dirty="0">
                <a:latin typeface="Verdana" panose="020B0604030504040204"/>
                <a:cs typeface="Verdana" panose="020B0604030504040204"/>
              </a:rPr>
              <a:t>a</a:t>
            </a:r>
            <a:r>
              <a:rPr sz="3200" spc="-30" dirty="0">
                <a:latin typeface="Verdana" panose="020B0604030504040204"/>
                <a:cs typeface="Verdana" panose="020B0604030504040204"/>
              </a:rPr>
              <a:t>ges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155" dirty="0">
                <a:latin typeface="Verdana" panose="020B0604030504040204"/>
                <a:cs typeface="Verdana" panose="020B0604030504040204"/>
              </a:rPr>
              <a:t>Infor</a:t>
            </a:r>
            <a:r>
              <a:rPr sz="2800" spc="-295" dirty="0">
                <a:latin typeface="Verdana" panose="020B0604030504040204"/>
                <a:cs typeface="Verdana" panose="020B0604030504040204"/>
              </a:rPr>
              <a:t>m</a:t>
            </a:r>
            <a:r>
              <a:rPr sz="2800" spc="-85" dirty="0">
                <a:latin typeface="Verdana" panose="020B0604030504040204"/>
                <a:cs typeface="Verdana" panose="020B0604030504040204"/>
              </a:rPr>
              <a:t>al</a:t>
            </a:r>
            <a:r>
              <a:rPr sz="2800" spc="-70" dirty="0">
                <a:latin typeface="Verdana" panose="020B0604030504040204"/>
                <a:cs typeface="Verdana" panose="020B0604030504040204"/>
              </a:rPr>
              <a:t>,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20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125" dirty="0">
                <a:latin typeface="Verdana" panose="020B0604030504040204"/>
                <a:cs typeface="Verdana" panose="020B0604030504040204"/>
              </a:rPr>
              <a:t>ttle,</a:t>
            </a:r>
            <a:r>
              <a:rPr sz="280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114" dirty="0">
                <a:latin typeface="Verdana" panose="020B0604030504040204"/>
                <a:cs typeface="Verdana" panose="020B0604030504040204"/>
              </a:rPr>
              <a:t>or</a:t>
            </a:r>
            <a:r>
              <a:rPr sz="280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latin typeface="Verdana" panose="020B0604030504040204"/>
                <a:cs typeface="Verdana" panose="020B0604030504040204"/>
              </a:rPr>
              <a:t>no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75" dirty="0">
                <a:latin typeface="Verdana" panose="020B0604030504040204"/>
                <a:cs typeface="Verdana" panose="020B0604030504040204"/>
              </a:rPr>
              <a:t>d</a:t>
            </a:r>
            <a:r>
              <a:rPr sz="2800" spc="130" dirty="0">
                <a:latin typeface="Verdana" panose="020B0604030504040204"/>
                <a:cs typeface="Verdana" panose="020B0604030504040204"/>
              </a:rPr>
              <a:t>oc</a:t>
            </a:r>
            <a:r>
              <a:rPr sz="2800" spc="150" dirty="0">
                <a:latin typeface="Verdana" panose="020B0604030504040204"/>
                <a:cs typeface="Verdana" panose="020B0604030504040204"/>
              </a:rPr>
              <a:t>u</a:t>
            </a:r>
            <a:r>
              <a:rPr sz="2800" spc="-50" dirty="0">
                <a:latin typeface="Verdana" panose="020B0604030504040204"/>
                <a:cs typeface="Verdana" panose="020B0604030504040204"/>
              </a:rPr>
              <a:t>mentat</a:t>
            </a:r>
            <a:r>
              <a:rPr sz="2800" spc="-1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30" dirty="0">
                <a:latin typeface="Verdana" panose="020B0604030504040204"/>
                <a:cs typeface="Verdana" panose="020B0604030504040204"/>
              </a:rPr>
              <a:t>on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5" dirty="0">
                <a:latin typeface="Verdana" panose="020B0604030504040204"/>
                <a:cs typeface="Verdana" panose="020B0604030504040204"/>
              </a:rPr>
              <a:t>Scalab</a:t>
            </a:r>
            <a:r>
              <a:rPr sz="28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19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160" dirty="0">
                <a:latin typeface="Verdana" panose="020B0604030504040204"/>
                <a:cs typeface="Verdana" panose="020B0604030504040204"/>
              </a:rPr>
              <a:t>ty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35" dirty="0">
                <a:latin typeface="Verdana" panose="020B0604030504040204"/>
                <a:cs typeface="Verdana" panose="020B0604030504040204"/>
              </a:rPr>
              <a:t>Contract</a:t>
            </a:r>
            <a:r>
              <a:rPr sz="2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270" dirty="0">
                <a:latin typeface="Verdana" panose="020B0604030504040204"/>
                <a:cs typeface="Verdana" panose="020B0604030504040204"/>
              </a:rPr>
              <a:t>Issues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dirty="0">
                <a:latin typeface="Verdana" panose="020B0604030504040204"/>
                <a:cs typeface="Verdana" panose="020B0604030504040204"/>
              </a:rPr>
              <a:t>M</a:t>
            </a:r>
            <a:r>
              <a:rPr sz="2800" spc="1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30" dirty="0">
                <a:latin typeface="Verdana" panose="020B0604030504040204"/>
                <a:cs typeface="Verdana" panose="020B0604030504040204"/>
              </a:rPr>
              <a:t>sconcept</a:t>
            </a:r>
            <a:r>
              <a:rPr sz="2800" spc="2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30" dirty="0">
                <a:latin typeface="Verdana" panose="020B0604030504040204"/>
                <a:cs typeface="Verdana" panose="020B0604030504040204"/>
              </a:rPr>
              <a:t>on</a:t>
            </a:r>
            <a:r>
              <a:rPr sz="28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30" dirty="0">
                <a:latin typeface="Verdana" panose="020B0604030504040204"/>
                <a:cs typeface="Verdana" panose="020B0604030504040204"/>
              </a:rPr>
              <a:t>on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28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-15" dirty="0">
                <a:latin typeface="Verdana" panose="020B0604030504040204"/>
                <a:cs typeface="Verdana" panose="020B0604030504040204"/>
              </a:rPr>
              <a:t>cost</a:t>
            </a:r>
            <a:r>
              <a:rPr sz="28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10" dirty="0">
                <a:latin typeface="Verdana" panose="020B0604030504040204"/>
                <a:cs typeface="Verdana" panose="020B0604030504040204"/>
              </a:rPr>
              <a:t>of</a:t>
            </a:r>
            <a:r>
              <a:rPr sz="280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800" spc="355" dirty="0">
                <a:latin typeface="Verdana" panose="020B0604030504040204"/>
                <a:cs typeface="Verdana" panose="020B0604030504040204"/>
              </a:rPr>
              <a:t>c</a:t>
            </a:r>
            <a:r>
              <a:rPr sz="2800" spc="75" dirty="0">
                <a:latin typeface="Verdana" panose="020B0604030504040204"/>
                <a:cs typeface="Verdana" panose="020B0604030504040204"/>
              </a:rPr>
              <a:t>hange</a:t>
            </a:r>
            <a:endParaRPr sz="2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2250" spc="-2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spc="-4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Ta</a:t>
            </a:r>
            <a:r>
              <a:rPr sz="2800" spc="-90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-30" dirty="0">
                <a:latin typeface="Verdana" panose="020B0604030504040204"/>
                <a:cs typeface="Verdana" panose="020B0604030504040204"/>
              </a:rPr>
              <a:t>l</a:t>
            </a:r>
            <a:r>
              <a:rPr sz="2800" spc="-50" dirty="0">
                <a:latin typeface="Verdana" panose="020B0604030504040204"/>
                <a:cs typeface="Verdana" panose="020B0604030504040204"/>
              </a:rPr>
              <a:t>o</a:t>
            </a:r>
            <a:r>
              <a:rPr sz="2800" spc="-345" dirty="0">
                <a:latin typeface="Verdana" panose="020B0604030504040204"/>
                <a:cs typeface="Verdana" panose="020B0604030504040204"/>
              </a:rPr>
              <a:t>r</a:t>
            </a:r>
            <a:r>
              <a:rPr sz="2800" spc="-215" dirty="0">
                <a:latin typeface="Verdana" panose="020B0604030504040204"/>
                <a:cs typeface="Verdana" panose="020B0604030504040204"/>
              </a:rPr>
              <a:t>i</a:t>
            </a:r>
            <a:r>
              <a:rPr sz="2800" spc="35" dirty="0">
                <a:latin typeface="Verdana" panose="020B0604030504040204"/>
                <a:cs typeface="Verdana" panose="020B0604030504040204"/>
              </a:rPr>
              <a:t>ng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5491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When</a:t>
            </a:r>
            <a:r>
              <a:rPr sz="3600" spc="-270" dirty="0"/>
              <a:t> </a:t>
            </a:r>
            <a:r>
              <a:rPr sz="3600" spc="-15" dirty="0"/>
              <a:t>to</a:t>
            </a:r>
            <a:r>
              <a:rPr sz="3600" spc="-254" dirty="0"/>
              <a:t> </a:t>
            </a:r>
            <a:r>
              <a:rPr sz="3600" spc="-125" dirty="0"/>
              <a:t>use</a:t>
            </a:r>
            <a:r>
              <a:rPr sz="3600" spc="-270" dirty="0"/>
              <a:t> </a:t>
            </a:r>
            <a:r>
              <a:rPr sz="3600" spc="-65" dirty="0"/>
              <a:t>/</a:t>
            </a:r>
            <a:r>
              <a:rPr sz="3600" spc="-270" dirty="0"/>
              <a:t> </a:t>
            </a:r>
            <a:r>
              <a:rPr sz="3600" spc="-20" dirty="0"/>
              <a:t>Not</a:t>
            </a:r>
            <a:r>
              <a:rPr sz="3600" spc="-270" dirty="0"/>
              <a:t> </a:t>
            </a:r>
            <a:r>
              <a:rPr sz="3600" spc="-195" dirty="0"/>
              <a:t>t</a:t>
            </a:r>
            <a:r>
              <a:rPr sz="3600" spc="170" dirty="0"/>
              <a:t>o</a:t>
            </a:r>
            <a:r>
              <a:rPr sz="3600" spc="-254" dirty="0"/>
              <a:t> </a:t>
            </a:r>
            <a:r>
              <a:rPr sz="3600" spc="-125" dirty="0"/>
              <a:t>use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1233932" y="2479698"/>
            <a:ext cx="4672965" cy="406019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Applicable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Hi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0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20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unc</a:t>
            </a:r>
            <a:r>
              <a:rPr sz="20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1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ai</a:t>
            </a:r>
            <a:r>
              <a:rPr sz="20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25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onme</a:t>
            </a:r>
            <a:r>
              <a:rPr sz="20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nt</a:t>
            </a:r>
            <a:r>
              <a:rPr sz="2000" spc="-2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3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rnal</a:t>
            </a:r>
            <a:r>
              <a:rPr sz="20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</a:t>
            </a:r>
            <a:r>
              <a:rPr sz="20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0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2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J</a:t>
            </a:r>
            <a:r>
              <a:rPr sz="20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20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2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4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table</a:t>
            </a:r>
            <a:r>
              <a:rPr sz="2400" spc="-2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/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Appl</a:t>
            </a:r>
            <a:r>
              <a:rPr sz="24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cable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Lar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e,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comp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ex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25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onme</a:t>
            </a:r>
            <a:r>
              <a:rPr sz="20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nt</a:t>
            </a:r>
            <a:r>
              <a:rPr sz="2000" spc="-2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Sa</a:t>
            </a:r>
            <a:r>
              <a:rPr sz="20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0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cr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ic</a:t>
            </a:r>
            <a:r>
              <a:rPr sz="2000" spc="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si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tions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20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0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ders</a:t>
            </a:r>
            <a:r>
              <a:rPr sz="20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0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req</a:t>
            </a:r>
            <a:r>
              <a:rPr sz="20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25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0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nt</a:t>
            </a:r>
            <a:r>
              <a:rPr sz="2000" spc="-2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1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Distant</a:t>
            </a:r>
            <a:r>
              <a:rPr sz="20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20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unavailable</a:t>
            </a:r>
            <a:r>
              <a:rPr sz="20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customer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23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270"/>
              <a:ext cx="12192000" cy="469900"/>
            </a:xfrm>
            <a:custGeom>
              <a:avLst/>
              <a:gdLst/>
              <a:ahLst/>
              <a:cxnLst/>
              <a:rect l="l" t="t" r="r" b="b"/>
              <a:pathLst>
                <a:path w="12192000" h="469900">
                  <a:moveTo>
                    <a:pt x="0" y="469899"/>
                  </a:moveTo>
                  <a:lnTo>
                    <a:pt x="12192000" y="469899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469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8030" y="43002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10" h="3298825">
                  <a:moveTo>
                    <a:pt x="71113" y="0"/>
                  </a:moveTo>
                  <a:lnTo>
                    <a:pt x="68073" y="38327"/>
                  </a:lnTo>
                  <a:lnTo>
                    <a:pt x="65073" y="78228"/>
                  </a:lnTo>
                  <a:lnTo>
                    <a:pt x="62116" y="119644"/>
                  </a:lnTo>
                  <a:lnTo>
                    <a:pt x="59204" y="162520"/>
                  </a:lnTo>
                  <a:lnTo>
                    <a:pt x="56337" y="206799"/>
                  </a:lnTo>
                  <a:lnTo>
                    <a:pt x="53519" y="252425"/>
                  </a:lnTo>
                  <a:lnTo>
                    <a:pt x="50751" y="299340"/>
                  </a:lnTo>
                  <a:lnTo>
                    <a:pt x="48035" y="347488"/>
                  </a:lnTo>
                  <a:lnTo>
                    <a:pt x="45372" y="396812"/>
                  </a:lnTo>
                  <a:lnTo>
                    <a:pt x="42766" y="447257"/>
                  </a:lnTo>
                  <a:lnTo>
                    <a:pt x="40217" y="498765"/>
                  </a:lnTo>
                  <a:lnTo>
                    <a:pt x="37728" y="551279"/>
                  </a:lnTo>
                  <a:lnTo>
                    <a:pt x="35300" y="604744"/>
                  </a:lnTo>
                  <a:lnTo>
                    <a:pt x="32936" y="659102"/>
                  </a:lnTo>
                  <a:lnTo>
                    <a:pt x="30637" y="714297"/>
                  </a:lnTo>
                  <a:lnTo>
                    <a:pt x="28406" y="770272"/>
                  </a:lnTo>
                  <a:lnTo>
                    <a:pt x="26243" y="826971"/>
                  </a:lnTo>
                  <a:lnTo>
                    <a:pt x="24152" y="884338"/>
                  </a:lnTo>
                  <a:lnTo>
                    <a:pt x="22133" y="942315"/>
                  </a:lnTo>
                  <a:lnTo>
                    <a:pt x="20189" y="1000845"/>
                  </a:lnTo>
                  <a:lnTo>
                    <a:pt x="18322" y="1059873"/>
                  </a:lnTo>
                  <a:lnTo>
                    <a:pt x="16533" y="1119342"/>
                  </a:lnTo>
                  <a:lnTo>
                    <a:pt x="14825" y="1179195"/>
                  </a:lnTo>
                  <a:lnTo>
                    <a:pt x="13200" y="1239375"/>
                  </a:lnTo>
                  <a:lnTo>
                    <a:pt x="11659" y="1299827"/>
                  </a:lnTo>
                  <a:lnTo>
                    <a:pt x="10204" y="1360492"/>
                  </a:lnTo>
                  <a:lnTo>
                    <a:pt x="8837" y="1421316"/>
                  </a:lnTo>
                  <a:lnTo>
                    <a:pt x="7560" y="1482241"/>
                  </a:lnTo>
                  <a:lnTo>
                    <a:pt x="6375" y="1543210"/>
                  </a:lnTo>
                  <a:lnTo>
                    <a:pt x="5284" y="1604167"/>
                  </a:lnTo>
                  <a:lnTo>
                    <a:pt x="4288" y="1665055"/>
                  </a:lnTo>
                  <a:lnTo>
                    <a:pt x="3391" y="1725818"/>
                  </a:lnTo>
                  <a:lnTo>
                    <a:pt x="2592" y="1786400"/>
                  </a:lnTo>
                  <a:lnTo>
                    <a:pt x="1896" y="1846743"/>
                  </a:lnTo>
                  <a:lnTo>
                    <a:pt x="1302" y="1906790"/>
                  </a:lnTo>
                  <a:lnTo>
                    <a:pt x="814" y="1966487"/>
                  </a:lnTo>
                  <a:lnTo>
                    <a:pt x="433" y="2025775"/>
                  </a:lnTo>
                  <a:lnTo>
                    <a:pt x="161" y="2084598"/>
                  </a:lnTo>
                  <a:lnTo>
                    <a:pt x="0" y="2142899"/>
                  </a:lnTo>
                  <a:lnTo>
                    <a:pt x="33" y="2262378"/>
                  </a:lnTo>
                  <a:lnTo>
                    <a:pt x="201" y="2314110"/>
                  </a:lnTo>
                  <a:lnTo>
                    <a:pt x="502" y="2369760"/>
                  </a:lnTo>
                  <a:lnTo>
                    <a:pt x="924" y="2424605"/>
                  </a:lnTo>
                  <a:lnTo>
                    <a:pt x="1469" y="2478590"/>
                  </a:lnTo>
                  <a:lnTo>
                    <a:pt x="2137" y="2531657"/>
                  </a:lnTo>
                  <a:lnTo>
                    <a:pt x="2932" y="2583749"/>
                  </a:lnTo>
                  <a:lnTo>
                    <a:pt x="3855" y="2634811"/>
                  </a:lnTo>
                  <a:lnTo>
                    <a:pt x="4908" y="2684785"/>
                  </a:lnTo>
                  <a:lnTo>
                    <a:pt x="6092" y="2733616"/>
                  </a:lnTo>
                  <a:lnTo>
                    <a:pt x="7411" y="2781245"/>
                  </a:lnTo>
                  <a:lnTo>
                    <a:pt x="8865" y="2827618"/>
                  </a:lnTo>
                  <a:lnTo>
                    <a:pt x="10456" y="2872677"/>
                  </a:lnTo>
                  <a:lnTo>
                    <a:pt x="12187" y="2916365"/>
                  </a:lnTo>
                  <a:lnTo>
                    <a:pt x="14060" y="2958626"/>
                  </a:lnTo>
                  <a:lnTo>
                    <a:pt x="16075" y="2999404"/>
                  </a:lnTo>
                  <a:lnTo>
                    <a:pt x="18236" y="3038641"/>
                  </a:lnTo>
                  <a:lnTo>
                    <a:pt x="23001" y="3112269"/>
                  </a:lnTo>
                  <a:lnTo>
                    <a:pt x="28369" y="3179057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466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828"/>
                  </a:lnTo>
                  <a:lnTo>
                    <a:pt x="143249" y="2462403"/>
                  </a:lnTo>
                  <a:lnTo>
                    <a:pt x="151250" y="2363089"/>
                  </a:lnTo>
                  <a:lnTo>
                    <a:pt x="158870" y="2262378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6123"/>
                  </a:lnTo>
                  <a:lnTo>
                    <a:pt x="221354" y="1641475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435"/>
                  </a:lnTo>
                  <a:lnTo>
                    <a:pt x="278504" y="1214374"/>
                  </a:lnTo>
                  <a:lnTo>
                    <a:pt x="295522" y="1105535"/>
                  </a:lnTo>
                  <a:lnTo>
                    <a:pt x="312286" y="998727"/>
                  </a:lnTo>
                  <a:lnTo>
                    <a:pt x="330701" y="890015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879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8125"/>
                  </a:lnTo>
                  <a:lnTo>
                    <a:pt x="485895" y="129920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402336"/>
              <a:ext cx="4933188" cy="605332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object 8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774563" y="3498926"/>
            <a:ext cx="24212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SCRUM</a:t>
            </a:r>
            <a:endParaRPr spc="-180" dirty="0"/>
          </a:p>
        </p:txBody>
      </p:sp>
      <p:sp>
        <p:nvSpPr>
          <p:cNvPr id="12" name="object 12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25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1621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5" dirty="0"/>
              <a:t>SCRUM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1233932" y="2632709"/>
            <a:ext cx="8339455" cy="334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First</a:t>
            </a:r>
            <a:r>
              <a:rPr sz="18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presented</a:t>
            </a:r>
            <a:r>
              <a:rPr sz="18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OMG</a:t>
            </a:r>
            <a:r>
              <a:rPr sz="18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8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1995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by</a:t>
            </a:r>
            <a:r>
              <a:rPr sz="18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shared</a:t>
            </a:r>
            <a:r>
              <a:rPr sz="18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concerns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between</a:t>
            </a:r>
            <a:r>
              <a:rPr sz="18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Advanced </a:t>
            </a:r>
            <a:r>
              <a:rPr sz="1800" spc="-6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</a:t>
            </a:r>
            <a:r>
              <a:rPr sz="18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8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8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ods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18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18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RK</a:t>
            </a:r>
            <a:r>
              <a:rPr sz="18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Sof</a:t>
            </a:r>
            <a:r>
              <a:rPr sz="18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800" spc="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</a:t>
            </a:r>
            <a:r>
              <a:rPr sz="18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(</a:t>
            </a:r>
            <a:r>
              <a:rPr sz="18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800" spc="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8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RK</a:t>
            </a:r>
            <a:r>
              <a:rPr sz="18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)</a:t>
            </a:r>
            <a:r>
              <a:rPr sz="18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6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ADM</a:t>
            </a:r>
            <a:r>
              <a:rPr sz="16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produces</a:t>
            </a:r>
            <a:r>
              <a:rPr sz="16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process</a:t>
            </a:r>
            <a:r>
              <a:rPr sz="16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automation</a:t>
            </a:r>
            <a:r>
              <a:rPr sz="16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software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995"/>
              </a:spcBef>
              <a:tabLst>
                <a:tab pos="756285" algn="l"/>
              </a:tabLst>
            </a:pPr>
            <a:r>
              <a:rPr sz="1250" spc="-9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6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VMARK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produces</a:t>
            </a:r>
            <a:r>
              <a:rPr sz="16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object-oriented</a:t>
            </a:r>
            <a:r>
              <a:rPr sz="16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16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development</a:t>
            </a:r>
            <a:r>
              <a:rPr sz="16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environments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756285" marR="40640" indent="-287020">
              <a:lnSpc>
                <a:spcPct val="100000"/>
              </a:lnSpc>
              <a:spcBef>
                <a:spcPts val="101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6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Both</a:t>
            </a:r>
            <a:r>
              <a:rPr sz="16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companies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were</a:t>
            </a:r>
            <a:r>
              <a:rPr sz="1600" spc="-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concerned</a:t>
            </a:r>
            <a:r>
              <a:rPr sz="16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over</a:t>
            </a:r>
            <a:r>
              <a:rPr sz="16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lack</a:t>
            </a:r>
            <a:r>
              <a:rPr sz="16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breakthrough</a:t>
            </a:r>
            <a:r>
              <a:rPr sz="16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productivity </a:t>
            </a:r>
            <a:r>
              <a:rPr sz="1600" spc="-5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being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reported</a:t>
            </a:r>
            <a:r>
              <a:rPr sz="16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object-oriented</a:t>
            </a:r>
            <a:r>
              <a:rPr sz="16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development</a:t>
            </a:r>
            <a:r>
              <a:rPr sz="16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projects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8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</a:t>
            </a:r>
            <a:r>
              <a:rPr sz="18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acronym,</a:t>
            </a:r>
            <a:r>
              <a:rPr sz="18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Rugby</a:t>
            </a:r>
            <a:r>
              <a:rPr sz="18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team</a:t>
            </a:r>
            <a:r>
              <a:rPr sz="18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uses</a:t>
            </a:r>
            <a:r>
              <a:rPr sz="18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SCRUM</a:t>
            </a:r>
            <a:r>
              <a:rPr sz="18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meetings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marR="121920" indent="-287020">
              <a:lnSpc>
                <a:spcPct val="100000"/>
              </a:lnSpc>
              <a:spcBef>
                <a:spcPts val="1000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6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scrum</a:t>
            </a:r>
            <a:r>
              <a:rPr sz="16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6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team</a:t>
            </a:r>
            <a:r>
              <a:rPr sz="16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pack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Rugby</a:t>
            </a:r>
            <a:r>
              <a:rPr sz="16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everybody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pack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acts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together</a:t>
            </a:r>
            <a:r>
              <a:rPr sz="16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with </a:t>
            </a:r>
            <a:r>
              <a:rPr sz="1600" spc="-5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6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6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16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one</a:t>
            </a:r>
            <a:r>
              <a:rPr sz="16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6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6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6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6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mo</a:t>
            </a:r>
            <a:r>
              <a:rPr sz="16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6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6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1600" spc="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6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6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do</a:t>
            </a:r>
            <a:r>
              <a:rPr sz="16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6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6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6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16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6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6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6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6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26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381749"/>
              <a:ext cx="12192000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170"/>
              <a:ext cx="476377" cy="5910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0"/>
              <a:ext cx="12192000" cy="46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272" y="471424"/>
              <a:ext cx="482726" cy="5910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57115" y="1930908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h="3200400">
                  <a:moveTo>
                    <a:pt x="0" y="0"/>
                  </a:moveTo>
                  <a:lnTo>
                    <a:pt x="0" y="3200399"/>
                  </a:lnTo>
                </a:path>
              </a:pathLst>
            </a:custGeom>
            <a:ln w="15875">
              <a:solidFill>
                <a:srgbClr val="3A2F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158364" y="2920111"/>
            <a:ext cx="17976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Verdana" panose="020B0604030504040204"/>
                <a:cs typeface="Verdana" panose="020B0604030504040204"/>
              </a:rPr>
              <a:t>What</a:t>
            </a:r>
            <a:r>
              <a:rPr sz="3200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320" dirty="0">
                <a:latin typeface="Verdana" panose="020B0604030504040204"/>
                <a:cs typeface="Verdana" panose="020B0604030504040204"/>
              </a:rPr>
              <a:t>is  </a:t>
            </a:r>
            <a:r>
              <a:rPr sz="3200" spc="-100" dirty="0">
                <a:latin typeface="Verdana" panose="020B0604030504040204"/>
                <a:cs typeface="Verdana" panose="020B0604030504040204"/>
              </a:rPr>
              <a:t>SCRU</a:t>
            </a:r>
            <a:r>
              <a:rPr sz="3200" spc="-114" dirty="0">
                <a:latin typeface="Verdana" panose="020B0604030504040204"/>
                <a:cs typeface="Verdana" panose="020B0604030504040204"/>
              </a:rPr>
              <a:t>M</a:t>
            </a:r>
            <a:r>
              <a:rPr sz="3200" spc="-265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145" dirty="0">
                <a:latin typeface="Verdana" panose="020B0604030504040204"/>
                <a:cs typeface="Verdana" panose="020B0604030504040204"/>
              </a:rPr>
              <a:t>?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7673" y="1849577"/>
            <a:ext cx="5099050" cy="315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Scrum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is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an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agile,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lightweight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process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60" dirty="0">
                <a:latin typeface="Verdana" panose="020B0604030504040204"/>
                <a:cs typeface="Verdana" panose="020B0604030504040204"/>
              </a:rPr>
              <a:t>manage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control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development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work.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Scrum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wrapper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existing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engineering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practices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155575" indent="-3429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Scrum 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is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team 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based 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approach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to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iteratively,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incrementally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develop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systems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45" dirty="0">
                <a:latin typeface="Verdana" panose="020B0604030504040204"/>
                <a:cs typeface="Verdana" panose="020B0604030504040204"/>
              </a:rPr>
              <a:t>duc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q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re 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10541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Scrum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is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process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controls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chaos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co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ee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ds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6733" y="823087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27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58364" y="2920111"/>
            <a:ext cx="17976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6576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Verdana" panose="020B0604030504040204"/>
                <a:cs typeface="Verdana" panose="020B0604030504040204"/>
              </a:rPr>
              <a:t>What</a:t>
            </a:r>
            <a:r>
              <a:rPr sz="3200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320" dirty="0">
                <a:latin typeface="Verdana" panose="020B0604030504040204"/>
                <a:cs typeface="Verdana" panose="020B0604030504040204"/>
              </a:rPr>
              <a:t>is  </a:t>
            </a:r>
            <a:r>
              <a:rPr sz="3200" spc="-100" dirty="0">
                <a:latin typeface="Verdana" panose="020B0604030504040204"/>
                <a:cs typeface="Verdana" panose="020B0604030504040204"/>
              </a:rPr>
              <a:t>SCRU</a:t>
            </a:r>
            <a:r>
              <a:rPr sz="3200" spc="-114" dirty="0">
                <a:latin typeface="Verdana" panose="020B0604030504040204"/>
                <a:cs typeface="Verdana" panose="020B0604030504040204"/>
              </a:rPr>
              <a:t>M</a:t>
            </a:r>
            <a:r>
              <a:rPr sz="3200" spc="-265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145" dirty="0">
                <a:latin typeface="Verdana" panose="020B0604030504040204"/>
                <a:cs typeface="Verdana" panose="020B0604030504040204"/>
              </a:rPr>
              <a:t>?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7115" y="1930907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399"/>
                </a:lnTo>
              </a:path>
            </a:pathLst>
          </a:custGeom>
          <a:ln w="15875">
            <a:solidFill>
              <a:srgbClr val="3A2F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29043" y="1543557"/>
            <a:ext cx="25730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3130" algn="l"/>
                <a:tab pos="1548765" algn="l"/>
              </a:tabLst>
            </a:pPr>
            <a:r>
              <a:rPr sz="2000" spc="10" dirty="0">
                <a:latin typeface="Verdana" panose="020B0604030504040204"/>
                <a:cs typeface="Verdana" panose="020B0604030504040204"/>
              </a:rPr>
              <a:t>w</a:t>
            </a:r>
            <a:r>
              <a:rPr sz="2000" spc="20" dirty="0">
                <a:latin typeface="Verdana" panose="020B0604030504040204"/>
                <a:cs typeface="Verdana" panose="020B0604030504040204"/>
              </a:rPr>
              <a:t>a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y</a:t>
            </a:r>
            <a:r>
              <a:rPr sz="2000" dirty="0">
                <a:latin typeface="Verdana" panose="020B0604030504040204"/>
                <a:cs typeface="Verdana" panose="020B0604030504040204"/>
              </a:rPr>
              <a:t>	</a:t>
            </a:r>
            <a:r>
              <a:rPr sz="200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10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dirty="0">
                <a:latin typeface="Verdana" panose="020B0604030504040204"/>
                <a:cs typeface="Verdana" panose="020B0604030504040204"/>
              </a:rPr>
              <a:t>	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imp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r</a:t>
            </a:r>
            <a:r>
              <a:rPr sz="2000" spc="45" dirty="0">
                <a:latin typeface="Verdana" panose="020B0604030504040204"/>
                <a:cs typeface="Verdana" panose="020B0604030504040204"/>
              </a:rPr>
              <a:t>ove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93345">
              <a:lnSpc>
                <a:spcPct val="100000"/>
              </a:lnSpc>
              <a:tabLst>
                <a:tab pos="838835" algn="l"/>
                <a:tab pos="2230120" algn="l"/>
              </a:tabLst>
            </a:pPr>
            <a:r>
              <a:rPr sz="2000" spc="80" dirty="0">
                <a:latin typeface="Verdana" panose="020B0604030504040204"/>
                <a:cs typeface="Verdana" panose="020B0604030504040204"/>
              </a:rPr>
              <a:t>an</a:t>
            </a:r>
            <a:r>
              <a:rPr sz="2000" spc="85" dirty="0">
                <a:latin typeface="Verdana" panose="020B0604030504040204"/>
                <a:cs typeface="Verdana" panose="020B0604030504040204"/>
              </a:rPr>
              <a:t>d</a:t>
            </a:r>
            <a:r>
              <a:rPr sz="2000" dirty="0">
                <a:latin typeface="Verdana" panose="020B0604030504040204"/>
                <a:cs typeface="Verdana" panose="020B0604030504040204"/>
              </a:rPr>
              <a:t>	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max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145" dirty="0">
                <a:latin typeface="Verdana" panose="020B0604030504040204"/>
                <a:cs typeface="Verdana" panose="020B0604030504040204"/>
              </a:rPr>
              <a:t>mi</a:t>
            </a:r>
            <a:r>
              <a:rPr sz="2000" spc="-145" dirty="0">
                <a:latin typeface="Verdana" panose="020B0604030504040204"/>
                <a:cs typeface="Verdana" panose="020B0604030504040204"/>
              </a:rPr>
              <a:t>z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dirty="0">
                <a:latin typeface="Verdana" panose="020B0604030504040204"/>
                <a:cs typeface="Verdana" panose="020B0604030504040204"/>
              </a:rPr>
              <a:t>	</a:t>
            </a:r>
            <a:r>
              <a:rPr sz="2000" spc="160" dirty="0">
                <a:latin typeface="Verdana" panose="020B0604030504040204"/>
                <a:cs typeface="Verdana" panose="020B0604030504040204"/>
              </a:rPr>
              <a:t>co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57673" y="1543557"/>
            <a:ext cx="24345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  <a:tab pos="1498600" algn="l"/>
                <a:tab pos="2028825" algn="l"/>
              </a:tabLst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000" spc="-100" dirty="0">
                <a:solidFill>
                  <a:srgbClr val="000000"/>
                </a:solidFill>
              </a:rPr>
              <a:t>Scrum	</a:t>
            </a:r>
            <a:r>
              <a:rPr sz="2000" spc="-215" dirty="0">
                <a:solidFill>
                  <a:srgbClr val="000000"/>
                </a:solidFill>
              </a:rPr>
              <a:t>is	</a:t>
            </a:r>
            <a:r>
              <a:rPr sz="2000" spc="165" dirty="0">
                <a:solidFill>
                  <a:srgbClr val="000000"/>
                </a:solidFill>
              </a:rPr>
              <a:t>a </a:t>
            </a:r>
            <a:r>
              <a:rPr sz="2000" spc="170" dirty="0">
                <a:solidFill>
                  <a:srgbClr val="000000"/>
                </a:solidFill>
              </a:rPr>
              <a:t> </a:t>
            </a:r>
            <a:r>
              <a:rPr sz="2000" spc="160" dirty="0">
                <a:solidFill>
                  <a:srgbClr val="000000"/>
                </a:solidFill>
              </a:rPr>
              <a:t>c</a:t>
            </a:r>
            <a:r>
              <a:rPr sz="2000" spc="180" dirty="0">
                <a:solidFill>
                  <a:srgbClr val="000000"/>
                </a:solidFill>
              </a:rPr>
              <a:t>o</a:t>
            </a:r>
            <a:r>
              <a:rPr sz="2000" spc="-65" dirty="0">
                <a:solidFill>
                  <a:srgbClr val="000000"/>
                </a:solidFill>
              </a:rPr>
              <a:t>m</a:t>
            </a:r>
            <a:r>
              <a:rPr sz="2000" spc="-75" dirty="0">
                <a:solidFill>
                  <a:srgbClr val="000000"/>
                </a:solidFill>
              </a:rPr>
              <a:t>m</a:t>
            </a:r>
            <a:r>
              <a:rPr sz="2000" spc="10" dirty="0">
                <a:solidFill>
                  <a:srgbClr val="000000"/>
                </a:solidFill>
              </a:rPr>
              <a:t>unica</a:t>
            </a:r>
            <a:r>
              <a:rPr sz="2000" spc="15" dirty="0">
                <a:solidFill>
                  <a:srgbClr val="000000"/>
                </a:solidFill>
              </a:rPr>
              <a:t>t</a:t>
            </a:r>
            <a:r>
              <a:rPr sz="2000" spc="-20" dirty="0">
                <a:solidFill>
                  <a:srgbClr val="000000"/>
                </a:solidFill>
              </a:rPr>
              <a:t>i</a:t>
            </a:r>
            <a:r>
              <a:rPr sz="2000" spc="-50" dirty="0">
                <a:solidFill>
                  <a:srgbClr val="000000"/>
                </a:solidFill>
              </a:rPr>
              <a:t>o</a:t>
            </a:r>
            <a:r>
              <a:rPr sz="2000" spc="-125" dirty="0">
                <a:solidFill>
                  <a:srgbClr val="000000"/>
                </a:solidFill>
              </a:rPr>
              <a:t>ns  </a:t>
            </a:r>
            <a:r>
              <a:rPr sz="2000" dirty="0">
                <a:solidFill>
                  <a:srgbClr val="000000"/>
                </a:solidFill>
              </a:rPr>
              <a:t>operation</a:t>
            </a:r>
            <a:r>
              <a:rPr sz="2000" spc="-180" dirty="0">
                <a:solidFill>
                  <a:srgbClr val="000000"/>
                </a:solidFill>
              </a:rPr>
              <a:t> </a:t>
            </a:r>
            <a:r>
              <a:rPr sz="2000" spc="-175" dirty="0">
                <a:solidFill>
                  <a:srgbClr val="000000"/>
                </a:solidFill>
              </a:rPr>
              <a:t>.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57673" y="2584831"/>
            <a:ext cx="5144770" cy="2719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Scrum </a:t>
            </a:r>
            <a:r>
              <a:rPr sz="2000" spc="-215" dirty="0">
                <a:latin typeface="Verdana" panose="020B0604030504040204"/>
                <a:cs typeface="Verdana" panose="020B0604030504040204"/>
              </a:rPr>
              <a:t>is </a:t>
            </a:r>
            <a:r>
              <a:rPr sz="2000" spc="165" dirty="0">
                <a:latin typeface="Verdana" panose="020B0604030504040204"/>
                <a:cs typeface="Verdana" panose="020B0604030504040204"/>
              </a:rPr>
              <a:t>a 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way </a:t>
            </a:r>
            <a:r>
              <a:rPr sz="2000" dirty="0">
                <a:latin typeface="Verdana" panose="020B0604030504040204"/>
                <a:cs typeface="Verdana" panose="020B0604030504040204"/>
              </a:rPr>
              <a:t>to </a:t>
            </a:r>
            <a:r>
              <a:rPr sz="2000" spc="55" dirty="0">
                <a:latin typeface="Verdana" panose="020B0604030504040204"/>
                <a:cs typeface="Verdana" panose="020B0604030504040204"/>
              </a:rPr>
              <a:t>detect </a:t>
            </a:r>
            <a:r>
              <a:rPr sz="2000" spc="80" dirty="0">
                <a:latin typeface="Verdana" panose="020B0604030504040204"/>
                <a:cs typeface="Verdana" panose="020B0604030504040204"/>
              </a:rPr>
              <a:t>and </a:t>
            </a:r>
            <a:r>
              <a:rPr sz="2000" spc="35" dirty="0">
                <a:latin typeface="Verdana" panose="020B0604030504040204"/>
                <a:cs typeface="Verdana" panose="020B0604030504040204"/>
              </a:rPr>
              <a:t>cause </a:t>
            </a:r>
            <a:r>
              <a:rPr sz="2000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the 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removal 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of </a:t>
            </a:r>
            <a:r>
              <a:rPr sz="2000" spc="-35" dirty="0">
                <a:latin typeface="Verdana" panose="020B0604030504040204"/>
                <a:cs typeface="Verdana" panose="020B0604030504040204"/>
              </a:rPr>
              <a:t>anything </a:t>
            </a:r>
            <a:r>
              <a:rPr sz="2000" spc="-25" dirty="0">
                <a:latin typeface="Verdana" panose="020B0604030504040204"/>
                <a:cs typeface="Verdana" panose="020B0604030504040204"/>
              </a:rPr>
              <a:t>that </a:t>
            </a:r>
            <a:r>
              <a:rPr sz="2000" spc="-50" dirty="0">
                <a:latin typeface="Verdana" panose="020B0604030504040204"/>
                <a:cs typeface="Verdana" panose="020B0604030504040204"/>
              </a:rPr>
              <a:t>gets </a:t>
            </a:r>
            <a:r>
              <a:rPr sz="2000" spc="-110" dirty="0">
                <a:latin typeface="Verdana" panose="020B0604030504040204"/>
                <a:cs typeface="Verdana" panose="020B0604030504040204"/>
              </a:rPr>
              <a:t>in </a:t>
            </a:r>
            <a:r>
              <a:rPr sz="20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the </a:t>
            </a:r>
            <a:r>
              <a:rPr sz="2000" spc="20" dirty="0">
                <a:latin typeface="Verdana" panose="020B0604030504040204"/>
                <a:cs typeface="Verdana" panose="020B0604030504040204"/>
              </a:rPr>
              <a:t>way </a:t>
            </a:r>
            <a:r>
              <a:rPr sz="2000" spc="5" dirty="0">
                <a:latin typeface="Verdana" panose="020B0604030504040204"/>
                <a:cs typeface="Verdana" panose="020B0604030504040204"/>
              </a:rPr>
              <a:t>of </a:t>
            </a:r>
            <a:r>
              <a:rPr sz="2000" spc="20" dirty="0">
                <a:latin typeface="Verdana" panose="020B0604030504040204"/>
                <a:cs typeface="Verdana" panose="020B0604030504040204"/>
              </a:rPr>
              <a:t>developing </a:t>
            </a:r>
            <a:r>
              <a:rPr sz="2000" spc="80" dirty="0">
                <a:latin typeface="Verdana" panose="020B0604030504040204"/>
                <a:cs typeface="Verdana" panose="020B0604030504040204"/>
              </a:rPr>
              <a:t>and </a:t>
            </a:r>
            <a:r>
              <a:rPr sz="2000" spc="-40" dirty="0">
                <a:latin typeface="Verdana" panose="020B0604030504040204"/>
                <a:cs typeface="Verdana" panose="020B0604030504040204"/>
              </a:rPr>
              <a:t>delivering </a:t>
            </a:r>
            <a:r>
              <a:rPr sz="2000" spc="-69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products.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05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Scrum</a:t>
            </a:r>
            <a:r>
              <a:rPr sz="20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215" dirty="0">
                <a:latin typeface="Verdana" panose="020B0604030504040204"/>
                <a:cs typeface="Verdana" panose="020B0604030504040204"/>
              </a:rPr>
              <a:t>is</a:t>
            </a:r>
            <a:r>
              <a:rPr sz="2000" spc="-21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latin typeface="Verdana" panose="020B0604030504040204"/>
                <a:cs typeface="Verdana" panose="020B0604030504040204"/>
              </a:rPr>
              <a:t>a</a:t>
            </a:r>
            <a:r>
              <a:rPr sz="2000" spc="17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way</a:t>
            </a:r>
            <a:r>
              <a:rPr sz="2000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dirty="0">
                <a:latin typeface="Verdana" panose="020B0604030504040204"/>
                <a:cs typeface="Verdana" panose="020B0604030504040204"/>
              </a:rPr>
              <a:t>to</a:t>
            </a:r>
            <a:r>
              <a:rPr sz="2000" spc="70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maximize </a:t>
            </a:r>
            <a:r>
              <a:rPr sz="20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pr</a:t>
            </a:r>
            <a:r>
              <a:rPr sz="2000" spc="-25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spc="55" dirty="0">
                <a:latin typeface="Verdana" panose="020B0604030504040204"/>
                <a:cs typeface="Verdana" panose="020B0604030504040204"/>
              </a:rPr>
              <a:t>duc</a:t>
            </a:r>
            <a:r>
              <a:rPr sz="2000" spc="5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150" dirty="0">
                <a:latin typeface="Verdana" panose="020B0604030504040204"/>
                <a:cs typeface="Verdana" panose="020B0604030504040204"/>
              </a:rPr>
              <a:t>v</a:t>
            </a:r>
            <a:r>
              <a:rPr sz="2000" spc="-105" dirty="0">
                <a:latin typeface="Verdana" panose="020B0604030504040204"/>
                <a:cs typeface="Verdana" panose="020B0604030504040204"/>
              </a:rPr>
              <a:t>it</a:t>
            </a:r>
            <a:r>
              <a:rPr sz="2000" spc="-175" dirty="0">
                <a:latin typeface="Verdana" panose="020B0604030504040204"/>
                <a:cs typeface="Verdana" panose="020B0604030504040204"/>
              </a:rPr>
              <a:t>y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175" dirty="0">
                <a:latin typeface="Verdana" panose="020B0604030504040204"/>
                <a:cs typeface="Verdana" panose="020B0604030504040204"/>
              </a:rPr>
              <a:t>.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 algn="just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4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Scrum</a:t>
            </a:r>
            <a:r>
              <a:rPr sz="2000" spc="21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215" dirty="0">
                <a:latin typeface="Verdana" panose="020B0604030504040204"/>
                <a:cs typeface="Verdana" panose="020B0604030504040204"/>
              </a:rPr>
              <a:t>is</a:t>
            </a:r>
            <a:r>
              <a:rPr sz="2000" spc="21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latin typeface="Verdana" panose="020B0604030504040204"/>
                <a:cs typeface="Verdana" panose="020B0604030504040204"/>
              </a:rPr>
              <a:t>scalable</a:t>
            </a:r>
            <a:r>
              <a:rPr sz="2000" spc="204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80" dirty="0">
                <a:latin typeface="Verdana" panose="020B0604030504040204"/>
                <a:cs typeface="Verdana" panose="020B0604030504040204"/>
              </a:rPr>
              <a:t>from</a:t>
            </a:r>
            <a:r>
              <a:rPr sz="2000" spc="19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70" dirty="0">
                <a:latin typeface="Verdana" panose="020B0604030504040204"/>
                <a:cs typeface="Verdana" panose="020B0604030504040204"/>
              </a:rPr>
              <a:t>single</a:t>
            </a:r>
            <a:r>
              <a:rPr sz="2000" spc="210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-50" dirty="0">
                <a:latin typeface="Verdana" panose="020B0604030504040204"/>
                <a:cs typeface="Verdana" panose="020B0604030504040204"/>
              </a:rPr>
              <a:t>projects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355600" algn="just">
              <a:lnSpc>
                <a:spcPct val="100000"/>
              </a:lnSpc>
            </a:pPr>
            <a:r>
              <a:rPr sz="200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5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95" dirty="0">
                <a:latin typeface="Verdana" panose="020B0604030504040204"/>
                <a:cs typeface="Verdana" panose="020B0604030504040204"/>
              </a:rPr>
              <a:t>n</a:t>
            </a:r>
            <a:r>
              <a:rPr sz="2000" spc="-45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165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254" dirty="0">
                <a:latin typeface="Verdana" panose="020B0604030504040204"/>
                <a:cs typeface="Verdana" panose="020B0604030504040204"/>
              </a:rPr>
              <a:t>r</a:t>
            </a:r>
            <a:r>
              <a:rPr sz="2000" spc="110" dirty="0">
                <a:latin typeface="Verdana" panose="020B0604030504040204"/>
                <a:cs typeface="Verdana" panose="020B0604030504040204"/>
              </a:rPr>
              <a:t>e</a:t>
            </a:r>
            <a:r>
              <a:rPr sz="20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2000" spc="85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spc="-60" dirty="0">
                <a:latin typeface="Verdana" panose="020B0604030504040204"/>
                <a:cs typeface="Verdana" panose="020B0604030504040204"/>
              </a:rPr>
              <a:t>r</a:t>
            </a:r>
            <a:r>
              <a:rPr sz="2000" spc="-100" dirty="0">
                <a:latin typeface="Verdana" panose="020B0604030504040204"/>
                <a:cs typeface="Verdana" panose="020B0604030504040204"/>
              </a:rPr>
              <a:t>g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an</a:t>
            </a:r>
            <a:r>
              <a:rPr sz="2000" spc="-15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55" dirty="0">
                <a:latin typeface="Verdana" panose="020B0604030504040204"/>
                <a:cs typeface="Verdana" panose="020B0604030504040204"/>
              </a:rPr>
              <a:t>za</a:t>
            </a:r>
            <a:r>
              <a:rPr sz="2000" spc="-30" dirty="0">
                <a:latin typeface="Verdana" panose="020B0604030504040204"/>
                <a:cs typeface="Verdana" panose="020B0604030504040204"/>
              </a:rPr>
              <a:t>t</a:t>
            </a:r>
            <a:r>
              <a:rPr sz="2000" spc="-20" dirty="0">
                <a:latin typeface="Verdana" panose="020B0604030504040204"/>
                <a:cs typeface="Verdana" panose="020B0604030504040204"/>
              </a:rPr>
              <a:t>i</a:t>
            </a:r>
            <a:r>
              <a:rPr sz="2000" spc="-50" dirty="0">
                <a:latin typeface="Verdana" panose="020B0604030504040204"/>
                <a:cs typeface="Verdana" panose="020B0604030504040204"/>
              </a:rPr>
              <a:t>o</a:t>
            </a:r>
            <a:r>
              <a:rPr sz="2000" spc="-155" dirty="0">
                <a:latin typeface="Verdana" panose="020B0604030504040204"/>
                <a:cs typeface="Verdana" panose="020B0604030504040204"/>
              </a:rPr>
              <a:t>ns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6995" y="467868"/>
            <a:ext cx="696595" cy="5919470"/>
          </a:xfrm>
          <a:prstGeom prst="rect">
            <a:avLst/>
          </a:prstGeom>
          <a:solidFill>
            <a:srgbClr val="B3116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01930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28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45718"/>
            <a:ext cx="11193780" cy="6812280"/>
            <a:chOff x="641604" y="45718"/>
            <a:chExt cx="11193780" cy="681228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1604" y="643128"/>
              <a:ext cx="1970532" cy="5571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39061" y="398398"/>
              <a:ext cx="628015" cy="3217545"/>
            </a:xfrm>
            <a:custGeom>
              <a:avLst/>
              <a:gdLst/>
              <a:ahLst/>
              <a:cxnLst/>
              <a:rect l="l" t="t" r="r" b="b"/>
              <a:pathLst>
                <a:path w="628014" h="3217545">
                  <a:moveTo>
                    <a:pt x="612013" y="0"/>
                  </a:moveTo>
                  <a:lnTo>
                    <a:pt x="502172" y="6014"/>
                  </a:lnTo>
                  <a:lnTo>
                    <a:pt x="0" y="35433"/>
                  </a:lnTo>
                  <a:lnTo>
                    <a:pt x="32638" y="144652"/>
                  </a:lnTo>
                  <a:lnTo>
                    <a:pt x="64262" y="253873"/>
                  </a:lnTo>
                  <a:lnTo>
                    <a:pt x="95122" y="363220"/>
                  </a:lnTo>
                  <a:lnTo>
                    <a:pt x="150875" y="582929"/>
                  </a:lnTo>
                  <a:lnTo>
                    <a:pt x="177672" y="692912"/>
                  </a:lnTo>
                  <a:lnTo>
                    <a:pt x="201675" y="801751"/>
                  </a:lnTo>
                  <a:lnTo>
                    <a:pt x="225044" y="912749"/>
                  </a:lnTo>
                  <a:lnTo>
                    <a:pt x="247269" y="1022730"/>
                  </a:lnTo>
                  <a:lnTo>
                    <a:pt x="267462" y="1130935"/>
                  </a:lnTo>
                  <a:lnTo>
                    <a:pt x="287655" y="1241043"/>
                  </a:lnTo>
                  <a:lnTo>
                    <a:pt x="306069" y="1349375"/>
                  </a:lnTo>
                  <a:lnTo>
                    <a:pt x="338836" y="1566290"/>
                  </a:lnTo>
                  <a:lnTo>
                    <a:pt x="354075" y="1673605"/>
                  </a:lnTo>
                  <a:lnTo>
                    <a:pt x="367538" y="1779524"/>
                  </a:lnTo>
                  <a:lnTo>
                    <a:pt x="379856" y="1886330"/>
                  </a:lnTo>
                  <a:lnTo>
                    <a:pt x="392302" y="1991740"/>
                  </a:lnTo>
                  <a:lnTo>
                    <a:pt x="412876" y="2200021"/>
                  </a:lnTo>
                  <a:lnTo>
                    <a:pt x="422020" y="2303017"/>
                  </a:lnTo>
                  <a:lnTo>
                    <a:pt x="429513" y="2405126"/>
                  </a:lnTo>
                  <a:lnTo>
                    <a:pt x="437641" y="2505837"/>
                  </a:lnTo>
                  <a:lnTo>
                    <a:pt x="443738" y="2605786"/>
                  </a:lnTo>
                  <a:lnTo>
                    <a:pt x="458724" y="2896742"/>
                  </a:lnTo>
                  <a:lnTo>
                    <a:pt x="461771" y="2991485"/>
                  </a:lnTo>
                  <a:lnTo>
                    <a:pt x="467106" y="3176397"/>
                  </a:lnTo>
                  <a:lnTo>
                    <a:pt x="467613" y="3217291"/>
                  </a:lnTo>
                  <a:lnTo>
                    <a:pt x="467994" y="3203702"/>
                  </a:lnTo>
                  <a:lnTo>
                    <a:pt x="469772" y="3080258"/>
                  </a:lnTo>
                  <a:lnTo>
                    <a:pt x="469772" y="2955543"/>
                  </a:lnTo>
                  <a:lnTo>
                    <a:pt x="470788" y="2829560"/>
                  </a:lnTo>
                  <a:lnTo>
                    <a:pt x="469772" y="2702433"/>
                  </a:lnTo>
                  <a:lnTo>
                    <a:pt x="466216" y="2444623"/>
                  </a:lnTo>
                  <a:lnTo>
                    <a:pt x="458596" y="2181860"/>
                  </a:lnTo>
                  <a:lnTo>
                    <a:pt x="454025" y="2049906"/>
                  </a:lnTo>
                  <a:lnTo>
                    <a:pt x="447547" y="1916684"/>
                  </a:lnTo>
                  <a:lnTo>
                    <a:pt x="439927" y="1782317"/>
                  </a:lnTo>
                  <a:lnTo>
                    <a:pt x="432562" y="1647316"/>
                  </a:lnTo>
                  <a:lnTo>
                    <a:pt x="423037" y="1512315"/>
                  </a:lnTo>
                  <a:lnTo>
                    <a:pt x="411861" y="1375537"/>
                  </a:lnTo>
                  <a:lnTo>
                    <a:pt x="400557" y="1240536"/>
                  </a:lnTo>
                  <a:lnTo>
                    <a:pt x="387476" y="1103122"/>
                  </a:lnTo>
                  <a:lnTo>
                    <a:pt x="373252" y="965073"/>
                  </a:lnTo>
                  <a:lnTo>
                    <a:pt x="358139" y="828928"/>
                  </a:lnTo>
                  <a:lnTo>
                    <a:pt x="340613" y="690879"/>
                  </a:lnTo>
                  <a:lnTo>
                    <a:pt x="303149" y="415416"/>
                  </a:lnTo>
                  <a:lnTo>
                    <a:pt x="275970" y="245110"/>
                  </a:lnTo>
                  <a:lnTo>
                    <a:pt x="627888" y="245110"/>
                  </a:lnTo>
                  <a:lnTo>
                    <a:pt x="623696" y="164973"/>
                  </a:lnTo>
                  <a:lnTo>
                    <a:pt x="618093" y="79390"/>
                  </a:lnTo>
                  <a:lnTo>
                    <a:pt x="6120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2136" y="45718"/>
              <a:ext cx="9223248" cy="681227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91035" y="648563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solidFill>
                  <a:srgbClr val="B31166"/>
                </a:solidFill>
                <a:latin typeface="Verdana" panose="020B0604030504040204"/>
                <a:cs typeface="Verdana" panose="020B0604030504040204"/>
              </a:rPr>
              <a:t>29</a:t>
            </a:r>
            <a:endParaRPr sz="1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4437379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10" h="3298825">
                  <a:moveTo>
                    <a:pt x="440690" y="0"/>
                  </a:moveTo>
                  <a:lnTo>
                    <a:pt x="0" y="21716"/>
                  </a:lnTo>
                  <a:lnTo>
                    <a:pt x="25781" y="129793"/>
                  </a:lnTo>
                  <a:lnTo>
                    <a:pt x="50927" y="237998"/>
                  </a:lnTo>
                  <a:lnTo>
                    <a:pt x="75565" y="346328"/>
                  </a:lnTo>
                  <a:lnTo>
                    <a:pt x="120523" y="563752"/>
                  </a:lnTo>
                  <a:lnTo>
                    <a:pt x="142240" y="672591"/>
                  </a:lnTo>
                  <a:lnTo>
                    <a:pt x="161925" y="780161"/>
                  </a:lnTo>
                  <a:lnTo>
                    <a:pt x="181102" y="889888"/>
                  </a:lnTo>
                  <a:lnTo>
                    <a:pt x="199517" y="998601"/>
                  </a:lnTo>
                  <a:lnTo>
                    <a:pt x="216281" y="1105535"/>
                  </a:lnTo>
                  <a:lnTo>
                    <a:pt x="233299" y="1214374"/>
                  </a:lnTo>
                  <a:lnTo>
                    <a:pt x="248920" y="1321307"/>
                  </a:lnTo>
                  <a:lnTo>
                    <a:pt x="263017" y="1428495"/>
                  </a:lnTo>
                  <a:lnTo>
                    <a:pt x="277241" y="1535556"/>
                  </a:lnTo>
                  <a:lnTo>
                    <a:pt x="290449" y="1641348"/>
                  </a:lnTo>
                  <a:lnTo>
                    <a:pt x="302387" y="1745995"/>
                  </a:lnTo>
                  <a:lnTo>
                    <a:pt x="313563" y="1851405"/>
                  </a:lnTo>
                  <a:lnTo>
                    <a:pt x="324739" y="1955418"/>
                  </a:lnTo>
                  <a:lnTo>
                    <a:pt x="334391" y="2058289"/>
                  </a:lnTo>
                  <a:lnTo>
                    <a:pt x="344170" y="2160778"/>
                  </a:lnTo>
                  <a:lnTo>
                    <a:pt x="352933" y="2262251"/>
                  </a:lnTo>
                  <a:lnTo>
                    <a:pt x="360553" y="2362962"/>
                  </a:lnTo>
                  <a:lnTo>
                    <a:pt x="368554" y="2462276"/>
                  </a:lnTo>
                  <a:lnTo>
                    <a:pt x="375031" y="2560701"/>
                  </a:lnTo>
                  <a:lnTo>
                    <a:pt x="386588" y="2753487"/>
                  </a:lnTo>
                  <a:lnTo>
                    <a:pt x="392049" y="2847340"/>
                  </a:lnTo>
                  <a:lnTo>
                    <a:pt x="396240" y="2940685"/>
                  </a:lnTo>
                  <a:lnTo>
                    <a:pt x="400177" y="3032760"/>
                  </a:lnTo>
                  <a:lnTo>
                    <a:pt x="404114" y="3122803"/>
                  </a:lnTo>
                  <a:lnTo>
                    <a:pt x="409448" y="3298825"/>
                  </a:lnTo>
                  <a:lnTo>
                    <a:pt x="474091" y="3265424"/>
                  </a:lnTo>
                  <a:lnTo>
                    <a:pt x="477321" y="3238552"/>
                  </a:lnTo>
                  <a:lnTo>
                    <a:pt x="483308" y="3179056"/>
                  </a:lnTo>
                  <a:lnTo>
                    <a:pt x="488677" y="3112267"/>
                  </a:lnTo>
                  <a:lnTo>
                    <a:pt x="493444" y="3038637"/>
                  </a:lnTo>
                  <a:lnTo>
                    <a:pt x="495606" y="2999399"/>
                  </a:lnTo>
                  <a:lnTo>
                    <a:pt x="497623" y="2958620"/>
                  </a:lnTo>
                  <a:lnTo>
                    <a:pt x="499497" y="2916357"/>
                  </a:lnTo>
                  <a:lnTo>
                    <a:pt x="501230" y="2872667"/>
                  </a:lnTo>
                  <a:lnTo>
                    <a:pt x="502823" y="2827607"/>
                  </a:lnTo>
                  <a:lnTo>
                    <a:pt x="504279" y="2781233"/>
                  </a:lnTo>
                  <a:lnTo>
                    <a:pt x="505599" y="2733601"/>
                  </a:lnTo>
                  <a:lnTo>
                    <a:pt x="506786" y="2684769"/>
                  </a:lnTo>
                  <a:lnTo>
                    <a:pt x="507841" y="2634793"/>
                  </a:lnTo>
                  <a:lnTo>
                    <a:pt x="508766" y="2583729"/>
                  </a:lnTo>
                  <a:lnTo>
                    <a:pt x="509563" y="2531635"/>
                  </a:lnTo>
                  <a:lnTo>
                    <a:pt x="510234" y="2478566"/>
                  </a:lnTo>
                  <a:lnTo>
                    <a:pt x="510781" y="2424580"/>
                  </a:lnTo>
                  <a:lnTo>
                    <a:pt x="511206" y="2369732"/>
                  </a:lnTo>
                  <a:lnTo>
                    <a:pt x="511510" y="2314080"/>
                  </a:lnTo>
                  <a:lnTo>
                    <a:pt x="511681" y="2262251"/>
                  </a:lnTo>
                  <a:lnTo>
                    <a:pt x="511719" y="2142864"/>
                  </a:lnTo>
                  <a:lnTo>
                    <a:pt x="511561" y="2084560"/>
                  </a:lnTo>
                  <a:lnTo>
                    <a:pt x="511292" y="2025735"/>
                  </a:lnTo>
                  <a:lnTo>
                    <a:pt x="510914" y="1966446"/>
                  </a:lnTo>
                  <a:lnTo>
                    <a:pt x="510428" y="1906748"/>
                  </a:lnTo>
                  <a:lnTo>
                    <a:pt x="509838" y="1846698"/>
                  </a:lnTo>
                  <a:lnTo>
                    <a:pt x="509144" y="1786354"/>
                  </a:lnTo>
                  <a:lnTo>
                    <a:pt x="508349" y="1725771"/>
                  </a:lnTo>
                  <a:lnTo>
                    <a:pt x="507454" y="1665006"/>
                  </a:lnTo>
                  <a:lnTo>
                    <a:pt x="506462" y="1604116"/>
                  </a:lnTo>
                  <a:lnTo>
                    <a:pt x="505373" y="1543158"/>
                  </a:lnTo>
                  <a:lnTo>
                    <a:pt x="504191" y="1482188"/>
                  </a:lnTo>
                  <a:lnTo>
                    <a:pt x="502917" y="1421262"/>
                  </a:lnTo>
                  <a:lnTo>
                    <a:pt x="501553" y="1360438"/>
                  </a:lnTo>
                  <a:lnTo>
                    <a:pt x="500101" y="1299771"/>
                  </a:lnTo>
                  <a:lnTo>
                    <a:pt x="498563" y="1239320"/>
                  </a:lnTo>
                  <a:lnTo>
                    <a:pt x="496940" y="1179139"/>
                  </a:lnTo>
                  <a:lnTo>
                    <a:pt x="495235" y="1119286"/>
                  </a:lnTo>
                  <a:lnTo>
                    <a:pt x="493449" y="1059817"/>
                  </a:lnTo>
                  <a:lnTo>
                    <a:pt x="491512" y="998601"/>
                  </a:lnTo>
                  <a:lnTo>
                    <a:pt x="489643" y="942259"/>
                  </a:lnTo>
                  <a:lnTo>
                    <a:pt x="487627" y="884282"/>
                  </a:lnTo>
                  <a:lnTo>
                    <a:pt x="485538" y="826917"/>
                  </a:lnTo>
                  <a:lnTo>
                    <a:pt x="483377" y="770219"/>
                  </a:lnTo>
                  <a:lnTo>
                    <a:pt x="481148" y="714245"/>
                  </a:lnTo>
                  <a:lnTo>
                    <a:pt x="478851" y="659051"/>
                  </a:lnTo>
                  <a:lnTo>
                    <a:pt x="476489" y="604695"/>
                  </a:lnTo>
                  <a:lnTo>
                    <a:pt x="474063" y="551232"/>
                  </a:lnTo>
                  <a:lnTo>
                    <a:pt x="471576" y="498720"/>
                  </a:lnTo>
                  <a:lnTo>
                    <a:pt x="469029" y="447214"/>
                  </a:lnTo>
                  <a:lnTo>
                    <a:pt x="466424" y="396773"/>
                  </a:lnTo>
                  <a:lnTo>
                    <a:pt x="463700" y="346328"/>
                  </a:lnTo>
                  <a:lnTo>
                    <a:pt x="461048" y="299306"/>
                  </a:lnTo>
                  <a:lnTo>
                    <a:pt x="458281" y="252395"/>
                  </a:lnTo>
                  <a:lnTo>
                    <a:pt x="455464" y="206774"/>
                  </a:lnTo>
                  <a:lnTo>
                    <a:pt x="452598" y="162499"/>
                  </a:lnTo>
                  <a:lnTo>
                    <a:pt x="449686" y="119628"/>
                  </a:lnTo>
                  <a:lnTo>
                    <a:pt x="446729" y="78217"/>
                  </a:lnTo>
                  <a:lnTo>
                    <a:pt x="443730" y="38321"/>
                  </a:lnTo>
                  <a:lnTo>
                    <a:pt x="440690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4864608" y="0"/>
                  </a:lnTo>
                  <a:lnTo>
                    <a:pt x="4864608" y="3226816"/>
                  </a:lnTo>
                  <a:lnTo>
                    <a:pt x="4863592" y="3352673"/>
                  </a:lnTo>
                  <a:lnTo>
                    <a:pt x="4863592" y="3477387"/>
                  </a:lnTo>
                  <a:lnTo>
                    <a:pt x="4861687" y="3600831"/>
                  </a:lnTo>
                  <a:lnTo>
                    <a:pt x="4856226" y="3841750"/>
                  </a:lnTo>
                  <a:lnTo>
                    <a:pt x="4853305" y="3959225"/>
                  </a:lnTo>
                  <a:lnTo>
                    <a:pt x="4848733" y="4076065"/>
                  </a:lnTo>
                  <a:lnTo>
                    <a:pt x="4843907" y="4191000"/>
                  </a:lnTo>
                  <a:lnTo>
                    <a:pt x="4839462" y="4303649"/>
                  </a:lnTo>
                  <a:lnTo>
                    <a:pt x="4827143" y="4523359"/>
                  </a:lnTo>
                  <a:lnTo>
                    <a:pt x="4813935" y="4734052"/>
                  </a:lnTo>
                  <a:lnTo>
                    <a:pt x="4800092" y="4936236"/>
                  </a:lnTo>
                  <a:lnTo>
                    <a:pt x="4784852" y="5127498"/>
                  </a:lnTo>
                  <a:lnTo>
                    <a:pt x="4769104" y="5310251"/>
                  </a:lnTo>
                  <a:lnTo>
                    <a:pt x="4751959" y="5479796"/>
                  </a:lnTo>
                  <a:lnTo>
                    <a:pt x="4735195" y="5639016"/>
                  </a:lnTo>
                  <a:lnTo>
                    <a:pt x="4718431" y="5785497"/>
                  </a:lnTo>
                  <a:lnTo>
                    <a:pt x="4702556" y="5919889"/>
                  </a:lnTo>
                  <a:lnTo>
                    <a:pt x="4687570" y="6039129"/>
                  </a:lnTo>
                  <a:lnTo>
                    <a:pt x="4661281" y="6237681"/>
                  </a:lnTo>
                  <a:lnTo>
                    <a:pt x="4649978" y="6313957"/>
                  </a:lnTo>
                  <a:lnTo>
                    <a:pt x="4639742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4641227" y="469900"/>
                  </a:lnTo>
                  <a:lnTo>
                    <a:pt x="4652899" y="538480"/>
                  </a:lnTo>
                  <a:lnTo>
                    <a:pt x="4675124" y="675259"/>
                  </a:lnTo>
                  <a:lnTo>
                    <a:pt x="4696968" y="812673"/>
                  </a:lnTo>
                  <a:lnTo>
                    <a:pt x="4734433" y="1088136"/>
                  </a:lnTo>
                  <a:lnTo>
                    <a:pt x="4751959" y="1226185"/>
                  </a:lnTo>
                  <a:lnTo>
                    <a:pt x="4767072" y="1362329"/>
                  </a:lnTo>
                  <a:lnTo>
                    <a:pt x="4781296" y="1500378"/>
                  </a:lnTo>
                  <a:lnTo>
                    <a:pt x="4794250" y="1637792"/>
                  </a:lnTo>
                  <a:lnTo>
                    <a:pt x="4816856" y="1909572"/>
                  </a:lnTo>
                  <a:lnTo>
                    <a:pt x="4826254" y="2044573"/>
                  </a:lnTo>
                  <a:lnTo>
                    <a:pt x="4833620" y="2179574"/>
                  </a:lnTo>
                  <a:lnTo>
                    <a:pt x="4841367" y="2313940"/>
                  </a:lnTo>
                  <a:lnTo>
                    <a:pt x="4847844" y="2447036"/>
                  </a:lnTo>
                  <a:lnTo>
                    <a:pt x="4852289" y="2579116"/>
                  </a:lnTo>
                  <a:lnTo>
                    <a:pt x="4860036" y="2841752"/>
                  </a:lnTo>
                  <a:lnTo>
                    <a:pt x="4863592" y="3099689"/>
                  </a:lnTo>
                  <a:lnTo>
                    <a:pt x="4864608" y="3226816"/>
                  </a:lnTo>
                  <a:lnTo>
                    <a:pt x="4864608" y="0"/>
                  </a:ln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68328" y="470154"/>
                  </a:lnTo>
                  <a:lnTo>
                    <a:pt x="11768328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072997" y="2920111"/>
            <a:ext cx="274066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Agile </a:t>
            </a:r>
            <a:r>
              <a:rPr sz="3200" spc="1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3200" spc="3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Dev</a:t>
            </a:r>
            <a:r>
              <a:rPr sz="3200" spc="4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3200" spc="-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lop</a:t>
            </a:r>
            <a:r>
              <a:rPr sz="3200" spc="-2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3200" spc="-2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ent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9433" y="1466469"/>
            <a:ext cx="559371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2001</a:t>
            </a:r>
            <a:r>
              <a:rPr sz="17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Kent</a:t>
            </a:r>
            <a:r>
              <a:rPr sz="17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Beck</a:t>
            </a:r>
            <a:r>
              <a:rPr sz="17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16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other</a:t>
            </a:r>
            <a:r>
              <a:rPr sz="17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developers,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12333" y="1699336"/>
            <a:ext cx="5888355" cy="98551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0"/>
              </a:spcBef>
            </a:pPr>
            <a:r>
              <a:rPr sz="1700" spc="-40" dirty="0">
                <a:solidFill>
                  <a:srgbClr val="404040"/>
                </a:solidFill>
              </a:rPr>
              <a:t>referred</a:t>
            </a:r>
            <a:r>
              <a:rPr sz="1700" spc="-165" dirty="0">
                <a:solidFill>
                  <a:srgbClr val="404040"/>
                </a:solidFill>
              </a:rPr>
              <a:t> </a:t>
            </a:r>
            <a:r>
              <a:rPr sz="1700" spc="-15" dirty="0">
                <a:solidFill>
                  <a:srgbClr val="404040"/>
                </a:solidFill>
              </a:rPr>
              <a:t>to</a:t>
            </a:r>
            <a:r>
              <a:rPr sz="1700" spc="-105" dirty="0">
                <a:solidFill>
                  <a:srgbClr val="404040"/>
                </a:solidFill>
              </a:rPr>
              <a:t> </a:t>
            </a:r>
            <a:r>
              <a:rPr sz="1700" spc="-45" dirty="0">
                <a:solidFill>
                  <a:srgbClr val="404040"/>
                </a:solidFill>
              </a:rPr>
              <a:t>as</a:t>
            </a:r>
            <a:r>
              <a:rPr sz="1700" spc="-130" dirty="0">
                <a:solidFill>
                  <a:srgbClr val="404040"/>
                </a:solidFill>
              </a:rPr>
              <a:t> </a:t>
            </a:r>
            <a:r>
              <a:rPr sz="1700" spc="20" dirty="0">
                <a:solidFill>
                  <a:srgbClr val="404040"/>
                </a:solidFill>
              </a:rPr>
              <a:t>“Agile</a:t>
            </a:r>
            <a:r>
              <a:rPr sz="1700" spc="-155" dirty="0">
                <a:solidFill>
                  <a:srgbClr val="404040"/>
                </a:solidFill>
              </a:rPr>
              <a:t> </a:t>
            </a:r>
            <a:r>
              <a:rPr sz="1700" dirty="0">
                <a:solidFill>
                  <a:srgbClr val="404040"/>
                </a:solidFill>
              </a:rPr>
              <a:t>Alliance”,</a:t>
            </a:r>
            <a:r>
              <a:rPr sz="1700" spc="-160" dirty="0">
                <a:solidFill>
                  <a:srgbClr val="404040"/>
                </a:solidFill>
              </a:rPr>
              <a:t> </a:t>
            </a:r>
            <a:r>
              <a:rPr sz="1700" spc="-20" dirty="0">
                <a:solidFill>
                  <a:srgbClr val="404040"/>
                </a:solidFill>
              </a:rPr>
              <a:t>signed</a:t>
            </a:r>
            <a:r>
              <a:rPr sz="1700" spc="-145" dirty="0">
                <a:solidFill>
                  <a:srgbClr val="404040"/>
                </a:solidFill>
              </a:rPr>
              <a:t> </a:t>
            </a:r>
            <a:r>
              <a:rPr sz="1700" spc="-20" dirty="0">
                <a:solidFill>
                  <a:srgbClr val="404040"/>
                </a:solidFill>
              </a:rPr>
              <a:t>the</a:t>
            </a:r>
            <a:r>
              <a:rPr sz="1700" spc="-130" dirty="0">
                <a:solidFill>
                  <a:srgbClr val="404040"/>
                </a:solidFill>
              </a:rPr>
              <a:t> </a:t>
            </a:r>
            <a:r>
              <a:rPr sz="1700" spc="-25" dirty="0">
                <a:solidFill>
                  <a:srgbClr val="404040"/>
                </a:solidFill>
              </a:rPr>
              <a:t>“manifesto</a:t>
            </a:r>
            <a:r>
              <a:rPr sz="1700" spc="-130" dirty="0">
                <a:solidFill>
                  <a:srgbClr val="404040"/>
                </a:solidFill>
              </a:rPr>
              <a:t> </a:t>
            </a:r>
            <a:r>
              <a:rPr sz="1700" spc="-65" dirty="0">
                <a:solidFill>
                  <a:srgbClr val="404040"/>
                </a:solidFill>
              </a:rPr>
              <a:t>for </a:t>
            </a:r>
            <a:r>
              <a:rPr sz="1700" spc="-585" dirty="0">
                <a:solidFill>
                  <a:srgbClr val="404040"/>
                </a:solidFill>
              </a:rPr>
              <a:t> </a:t>
            </a:r>
            <a:r>
              <a:rPr sz="1700" spc="5" dirty="0">
                <a:solidFill>
                  <a:srgbClr val="404040"/>
                </a:solidFill>
              </a:rPr>
              <a:t>Agile </a:t>
            </a:r>
            <a:r>
              <a:rPr sz="1700" spc="-40" dirty="0">
                <a:solidFill>
                  <a:srgbClr val="404040"/>
                </a:solidFill>
              </a:rPr>
              <a:t>software </a:t>
            </a:r>
            <a:r>
              <a:rPr sz="1700" spc="15" dirty="0">
                <a:solidFill>
                  <a:srgbClr val="404040"/>
                </a:solidFill>
              </a:rPr>
              <a:t>development” </a:t>
            </a:r>
            <a:r>
              <a:rPr sz="1700" spc="-200" dirty="0">
                <a:solidFill>
                  <a:srgbClr val="404040"/>
                </a:solidFill>
              </a:rPr>
              <a:t>It </a:t>
            </a:r>
            <a:r>
              <a:rPr sz="1700" spc="-20" dirty="0">
                <a:solidFill>
                  <a:srgbClr val="404040"/>
                </a:solidFill>
              </a:rPr>
              <a:t>stated </a:t>
            </a:r>
            <a:r>
              <a:rPr sz="1700" dirty="0">
                <a:solidFill>
                  <a:srgbClr val="404040"/>
                </a:solidFill>
              </a:rPr>
              <a:t>We are </a:t>
            </a:r>
            <a:r>
              <a:rPr sz="1700" spc="5" dirty="0">
                <a:solidFill>
                  <a:srgbClr val="404040"/>
                </a:solidFill>
              </a:rPr>
              <a:t> </a:t>
            </a:r>
            <a:r>
              <a:rPr sz="1700" spc="-5" dirty="0">
                <a:solidFill>
                  <a:srgbClr val="404040"/>
                </a:solidFill>
              </a:rPr>
              <a:t>uncovering </a:t>
            </a:r>
            <a:r>
              <a:rPr sz="1700" spc="-25" dirty="0">
                <a:solidFill>
                  <a:srgbClr val="404040"/>
                </a:solidFill>
              </a:rPr>
              <a:t>better </a:t>
            </a:r>
            <a:r>
              <a:rPr sz="1700" spc="-45" dirty="0">
                <a:solidFill>
                  <a:srgbClr val="404040"/>
                </a:solidFill>
              </a:rPr>
              <a:t>ways </a:t>
            </a:r>
            <a:r>
              <a:rPr sz="1700" spc="10" dirty="0">
                <a:solidFill>
                  <a:srgbClr val="404040"/>
                </a:solidFill>
              </a:rPr>
              <a:t>of </a:t>
            </a:r>
            <a:r>
              <a:rPr sz="1700" spc="15" dirty="0">
                <a:solidFill>
                  <a:srgbClr val="404040"/>
                </a:solidFill>
              </a:rPr>
              <a:t>developing </a:t>
            </a:r>
            <a:r>
              <a:rPr sz="1700" spc="-40" dirty="0">
                <a:solidFill>
                  <a:srgbClr val="404040"/>
                </a:solidFill>
              </a:rPr>
              <a:t>software </a:t>
            </a:r>
            <a:r>
              <a:rPr sz="1700" dirty="0">
                <a:solidFill>
                  <a:srgbClr val="404040"/>
                </a:solidFill>
              </a:rPr>
              <a:t>by </a:t>
            </a:r>
            <a:r>
              <a:rPr sz="1700" spc="5" dirty="0">
                <a:solidFill>
                  <a:srgbClr val="404040"/>
                </a:solidFill>
              </a:rPr>
              <a:t> </a:t>
            </a:r>
            <a:r>
              <a:rPr sz="1700" dirty="0">
                <a:solidFill>
                  <a:srgbClr val="404040"/>
                </a:solidFill>
              </a:rPr>
              <a:t>doi</a:t>
            </a:r>
            <a:r>
              <a:rPr sz="1700" spc="10" dirty="0">
                <a:solidFill>
                  <a:srgbClr val="404040"/>
                </a:solidFill>
              </a:rPr>
              <a:t>n</a:t>
            </a:r>
            <a:r>
              <a:rPr sz="1700" spc="85" dirty="0">
                <a:solidFill>
                  <a:srgbClr val="404040"/>
                </a:solidFill>
              </a:rPr>
              <a:t>g</a:t>
            </a:r>
            <a:r>
              <a:rPr sz="1700" spc="-140" dirty="0">
                <a:solidFill>
                  <a:srgbClr val="404040"/>
                </a:solidFill>
              </a:rPr>
              <a:t> </a:t>
            </a:r>
            <a:r>
              <a:rPr sz="1700" spc="-130" dirty="0">
                <a:solidFill>
                  <a:srgbClr val="404040"/>
                </a:solidFill>
              </a:rPr>
              <a:t>i</a:t>
            </a:r>
            <a:r>
              <a:rPr sz="1700" spc="-95" dirty="0">
                <a:solidFill>
                  <a:srgbClr val="404040"/>
                </a:solidFill>
              </a:rPr>
              <a:t>t</a:t>
            </a:r>
            <a:r>
              <a:rPr sz="1700" spc="-140" dirty="0">
                <a:solidFill>
                  <a:srgbClr val="404040"/>
                </a:solidFill>
              </a:rPr>
              <a:t> </a:t>
            </a:r>
            <a:r>
              <a:rPr sz="1700" spc="65" dirty="0">
                <a:solidFill>
                  <a:srgbClr val="404040"/>
                </a:solidFill>
              </a:rPr>
              <a:t>an</a:t>
            </a:r>
            <a:r>
              <a:rPr sz="1700" spc="70" dirty="0">
                <a:solidFill>
                  <a:srgbClr val="404040"/>
                </a:solidFill>
              </a:rPr>
              <a:t>d</a:t>
            </a:r>
            <a:r>
              <a:rPr sz="1700" spc="-135" dirty="0">
                <a:solidFill>
                  <a:srgbClr val="404040"/>
                </a:solidFill>
              </a:rPr>
              <a:t> </a:t>
            </a:r>
            <a:r>
              <a:rPr sz="1700" spc="-30" dirty="0">
                <a:solidFill>
                  <a:srgbClr val="404040"/>
                </a:solidFill>
              </a:rPr>
              <a:t>he</a:t>
            </a:r>
            <a:r>
              <a:rPr sz="1700" dirty="0">
                <a:solidFill>
                  <a:srgbClr val="404040"/>
                </a:solidFill>
              </a:rPr>
              <a:t>l</a:t>
            </a:r>
            <a:r>
              <a:rPr sz="1700" dirty="0">
                <a:solidFill>
                  <a:srgbClr val="404040"/>
                </a:solidFill>
              </a:rPr>
              <a:t>pin</a:t>
            </a:r>
            <a:r>
              <a:rPr sz="1700" spc="5" dirty="0">
                <a:solidFill>
                  <a:srgbClr val="404040"/>
                </a:solidFill>
              </a:rPr>
              <a:t>g</a:t>
            </a:r>
            <a:r>
              <a:rPr sz="1700" spc="-160" dirty="0">
                <a:solidFill>
                  <a:srgbClr val="404040"/>
                </a:solidFill>
              </a:rPr>
              <a:t> </a:t>
            </a:r>
            <a:r>
              <a:rPr sz="1700" spc="-10" dirty="0">
                <a:solidFill>
                  <a:srgbClr val="404040"/>
                </a:solidFill>
              </a:rPr>
              <a:t>o</a:t>
            </a:r>
            <a:r>
              <a:rPr sz="1700" spc="-20" dirty="0">
                <a:solidFill>
                  <a:srgbClr val="404040"/>
                </a:solidFill>
              </a:rPr>
              <a:t>t</a:t>
            </a:r>
            <a:r>
              <a:rPr sz="1700" spc="-95" dirty="0">
                <a:solidFill>
                  <a:srgbClr val="404040"/>
                </a:solidFill>
              </a:rPr>
              <a:t>hers</a:t>
            </a:r>
            <a:r>
              <a:rPr sz="1700" spc="-130" dirty="0">
                <a:solidFill>
                  <a:srgbClr val="404040"/>
                </a:solidFill>
              </a:rPr>
              <a:t> </a:t>
            </a:r>
            <a:r>
              <a:rPr sz="1700" spc="90" dirty="0">
                <a:solidFill>
                  <a:srgbClr val="404040"/>
                </a:solidFill>
              </a:rPr>
              <a:t>d</a:t>
            </a:r>
            <a:r>
              <a:rPr sz="1700" spc="90" dirty="0">
                <a:solidFill>
                  <a:srgbClr val="404040"/>
                </a:solidFill>
              </a:rPr>
              <a:t>o</a:t>
            </a:r>
            <a:r>
              <a:rPr sz="1700" spc="-130" dirty="0">
                <a:solidFill>
                  <a:srgbClr val="404040"/>
                </a:solidFill>
              </a:rPr>
              <a:t> </a:t>
            </a:r>
            <a:r>
              <a:rPr sz="1700" spc="-125" dirty="0">
                <a:solidFill>
                  <a:srgbClr val="404040"/>
                </a:solidFill>
              </a:rPr>
              <a:t>i</a:t>
            </a:r>
            <a:r>
              <a:rPr sz="1700" spc="-95" dirty="0">
                <a:solidFill>
                  <a:srgbClr val="404040"/>
                </a:solidFill>
              </a:rPr>
              <a:t>t</a:t>
            </a:r>
            <a:endParaRPr sz="1700"/>
          </a:p>
        </p:txBody>
      </p:sp>
      <p:sp>
        <p:nvSpPr>
          <p:cNvPr id="8" name="object 8"/>
          <p:cNvSpPr txBox="1"/>
          <p:nvPr/>
        </p:nvSpPr>
        <p:spPr>
          <a:xfrm>
            <a:off x="5369433" y="2759201"/>
            <a:ext cx="473583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350" spc="-13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7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7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7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ough</a:t>
            </a:r>
            <a:r>
              <a:rPr sz="17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7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700" spc="-2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wor</a:t>
            </a:r>
            <a:r>
              <a:rPr sz="17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k</a:t>
            </a:r>
            <a:r>
              <a:rPr sz="17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7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ha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7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7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come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7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7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7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ue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6633" y="3019552"/>
            <a:ext cx="5362575" cy="13563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15"/>
              </a:spcBef>
              <a:buClr>
                <a:srgbClr val="B31166"/>
              </a:buClr>
              <a:buSzPct val="80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5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Individuals</a:t>
            </a:r>
            <a:r>
              <a:rPr sz="15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interaction</a:t>
            </a:r>
            <a:r>
              <a:rPr sz="15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over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processes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tool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299085" indent="-287020">
              <a:lnSpc>
                <a:spcPct val="100000"/>
              </a:lnSpc>
              <a:spcBef>
                <a:spcPts val="820"/>
              </a:spcBef>
              <a:buClr>
                <a:srgbClr val="B31166"/>
              </a:buClr>
              <a:buSzPct val="80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5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Working</a:t>
            </a:r>
            <a:r>
              <a:rPr sz="15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over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comprehensive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documentation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299085" indent="-287020">
              <a:lnSpc>
                <a:spcPct val="100000"/>
              </a:lnSpc>
              <a:spcBef>
                <a:spcPts val="825"/>
              </a:spcBef>
              <a:buClr>
                <a:srgbClr val="B31166"/>
              </a:buClr>
              <a:buSzPct val="80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5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Customer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collaboration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over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contract</a:t>
            </a:r>
            <a:r>
              <a:rPr sz="15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negotiation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299085" indent="-287020">
              <a:lnSpc>
                <a:spcPct val="100000"/>
              </a:lnSpc>
              <a:spcBef>
                <a:spcPts val="820"/>
              </a:spcBef>
              <a:buClr>
                <a:srgbClr val="B31166"/>
              </a:buClr>
              <a:buSzPct val="80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Res</a:t>
            </a:r>
            <a:r>
              <a:rPr sz="15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pond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ng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ch</a:t>
            </a:r>
            <a:r>
              <a:rPr sz="15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5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5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er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fo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ow</a:t>
            </a:r>
            <a:r>
              <a:rPr sz="15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ng</a:t>
            </a:r>
            <a:r>
              <a:rPr sz="15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5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9433" y="4810455"/>
            <a:ext cx="5975350" cy="519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4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350" spc="-12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7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is,</a:t>
            </a:r>
            <a:r>
              <a:rPr sz="17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while</a:t>
            </a:r>
            <a:r>
              <a:rPr sz="17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there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value</a:t>
            </a:r>
            <a:r>
              <a:rPr sz="17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in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items</a:t>
            </a:r>
            <a:r>
              <a:rPr sz="17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7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right</a:t>
            </a:r>
            <a:r>
              <a:rPr sz="17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we</a:t>
            </a:r>
            <a:endParaRPr sz="170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ts val="1940"/>
              </a:lnSpc>
            </a:pPr>
            <a:r>
              <a:rPr sz="17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7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7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ue</a:t>
            </a:r>
            <a:r>
              <a:rPr sz="1700" spc="-1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17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7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7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700" spc="-2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7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7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he</a:t>
            </a:r>
            <a:r>
              <a:rPr sz="17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7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eft</a:t>
            </a:r>
            <a:r>
              <a:rPr sz="17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more</a:t>
            </a:r>
            <a:endParaRPr sz="17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6669" y="6455155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solidFill>
                  <a:srgbClr val="B31166"/>
                </a:solidFill>
                <a:latin typeface="Verdana" panose="020B0604030504040204"/>
                <a:cs typeface="Verdana" panose="020B0604030504040204"/>
              </a:rPr>
              <a:t>3</a:t>
            </a:r>
            <a:endParaRPr sz="1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4340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45" dirty="0"/>
              <a:t>U</a:t>
            </a:r>
            <a:r>
              <a:rPr sz="3600" spc="-325" dirty="0"/>
              <a:t>s</a:t>
            </a:r>
            <a:r>
              <a:rPr sz="3600" spc="-130" dirty="0"/>
              <a:t>er</a:t>
            </a:r>
            <a:r>
              <a:rPr sz="3600" spc="-254" dirty="0"/>
              <a:t> </a:t>
            </a:r>
            <a:r>
              <a:rPr sz="3600" spc="-315" dirty="0"/>
              <a:t>Sto</a:t>
            </a:r>
            <a:r>
              <a:rPr sz="3600" spc="-250" dirty="0"/>
              <a:t>r</a:t>
            </a:r>
            <a:r>
              <a:rPr sz="3600" spc="-204" dirty="0"/>
              <a:t>y</a:t>
            </a:r>
            <a:r>
              <a:rPr sz="3600" spc="-250" dirty="0"/>
              <a:t> </a:t>
            </a:r>
            <a:r>
              <a:rPr sz="3600" spc="-120" dirty="0"/>
              <a:t>Examples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30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3932" y="2798521"/>
            <a:ext cx="6034405" cy="2996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200" spc="-114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14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Sta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dar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15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us</a:t>
            </a:r>
            <a:r>
              <a:rPr sz="15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ory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: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  <a:tabLst>
                <a:tab pos="354965" algn="l"/>
              </a:tabLst>
            </a:pP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yp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er&gt;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tabLst>
                <a:tab pos="354965" algn="l"/>
              </a:tabLst>
            </a:pP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wa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ome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go</a:t>
            </a:r>
            <a:r>
              <a:rPr sz="15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&gt;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  <a:tabLst>
                <a:tab pos="354965" algn="l"/>
              </a:tabLst>
            </a:pP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&lt;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ome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reason&gt;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</a:pP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220980" indent="-342900">
              <a:lnSpc>
                <a:spcPts val="1620"/>
              </a:lnSpc>
              <a:spcBef>
                <a:spcPts val="1450"/>
              </a:spcBef>
              <a:tabLst>
                <a:tab pos="354965" algn="l"/>
              </a:tabLst>
            </a:pP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Ex1</a:t>
            </a:r>
            <a:r>
              <a:rPr sz="15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powe</a:t>
            </a:r>
            <a:r>
              <a:rPr sz="15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us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er,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5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fy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es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fo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</a:t>
            </a:r>
            <a:r>
              <a:rPr sz="15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ck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up  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based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file</a:t>
            </a:r>
            <a:r>
              <a:rPr sz="15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size,</a:t>
            </a:r>
            <a:r>
              <a:rPr sz="1500" spc="-1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date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created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date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modified.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ts val="162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00" spc="-12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5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Ex2</a:t>
            </a:r>
            <a:r>
              <a:rPr sz="1500" spc="-1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: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us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er,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can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nd</a:t>
            </a:r>
            <a:r>
              <a:rPr sz="15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cat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fo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</a:t>
            </a:r>
            <a:r>
              <a:rPr sz="15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not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ck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up</a:t>
            </a:r>
            <a:r>
              <a:rPr sz="15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5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my  </a:t>
            </a:r>
            <a:r>
              <a:rPr sz="1500" spc="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ck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up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5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n't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1500" spc="-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ll</a:t>
            </a:r>
            <a:r>
              <a:rPr sz="15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ed</a:t>
            </a:r>
            <a:r>
              <a:rPr sz="15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up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w</a:t>
            </a:r>
            <a:r>
              <a:rPr sz="1500" spc="-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500" spc="-1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500" spc="-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h</a:t>
            </a:r>
            <a:r>
              <a:rPr sz="1500" spc="-4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500" spc="1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g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5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500" spc="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1500" spc="-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n't</a:t>
            </a:r>
            <a:r>
              <a:rPr sz="15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5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500" spc="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ed</a:t>
            </a:r>
            <a:r>
              <a:rPr sz="15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500" spc="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v</a:t>
            </a:r>
            <a:r>
              <a:rPr sz="1500" spc="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ed.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967471" y="2772155"/>
            <a:ext cx="3180715" cy="3169920"/>
            <a:chOff x="7967471" y="2772155"/>
            <a:chExt cx="3180715" cy="31699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7471" y="2772155"/>
              <a:ext cx="3180587" cy="31699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0811" y="2775203"/>
              <a:ext cx="3078479" cy="3067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270"/>
            <a:ext cx="12192000" cy="68567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2738" y="2676270"/>
            <a:ext cx="282511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32105" algn="r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latin typeface="Verdana" panose="020B0604030504040204"/>
                <a:cs typeface="Verdana" panose="020B0604030504040204"/>
              </a:rPr>
              <a:t>Ho</a:t>
            </a:r>
            <a:r>
              <a:rPr sz="3200" spc="-10" dirty="0">
                <a:latin typeface="Verdana" panose="020B0604030504040204"/>
                <a:cs typeface="Verdana" panose="020B0604030504040204"/>
              </a:rPr>
              <a:t>w</a:t>
            </a:r>
            <a:r>
              <a:rPr sz="320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235" dirty="0">
                <a:latin typeface="Verdana" panose="020B0604030504040204"/>
                <a:cs typeface="Verdana" panose="020B0604030504040204"/>
              </a:rPr>
              <a:t>i</a:t>
            </a:r>
            <a:r>
              <a:rPr sz="3200" spc="-434" dirty="0">
                <a:latin typeface="Verdana" panose="020B0604030504040204"/>
                <a:cs typeface="Verdana" panose="020B0604030504040204"/>
              </a:rPr>
              <a:t>s</a:t>
            </a:r>
            <a:r>
              <a:rPr sz="3200"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10" dirty="0">
                <a:latin typeface="Verdana" panose="020B0604030504040204"/>
                <a:cs typeface="Verdana" panose="020B0604030504040204"/>
              </a:rPr>
              <a:t>detail  </a:t>
            </a:r>
            <a:r>
              <a:rPr sz="3200" spc="204" dirty="0">
                <a:latin typeface="Verdana" panose="020B0604030504040204"/>
                <a:cs typeface="Verdana" panose="020B0604030504040204"/>
              </a:rPr>
              <a:t>adde</a:t>
            </a:r>
            <a:r>
              <a:rPr sz="3200" spc="210" dirty="0">
                <a:latin typeface="Verdana" panose="020B0604030504040204"/>
                <a:cs typeface="Verdana" panose="020B0604030504040204"/>
              </a:rPr>
              <a:t>d</a:t>
            </a:r>
            <a:r>
              <a:rPr sz="3200" spc="-280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10" dirty="0">
                <a:latin typeface="Verdana" panose="020B0604030504040204"/>
                <a:cs typeface="Verdana" panose="020B0604030504040204"/>
              </a:rPr>
              <a:t>to</a:t>
            </a:r>
            <a:r>
              <a:rPr sz="320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185" dirty="0">
                <a:latin typeface="Verdana" panose="020B0604030504040204"/>
                <a:cs typeface="Verdana" panose="020B0604030504040204"/>
              </a:rPr>
              <a:t>user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R="6985" algn="r">
              <a:lnSpc>
                <a:spcPct val="100000"/>
              </a:lnSpc>
            </a:pPr>
            <a:r>
              <a:rPr sz="3200" spc="-155" dirty="0">
                <a:latin typeface="Verdana" panose="020B0604030504040204"/>
                <a:cs typeface="Verdana" panose="020B0604030504040204"/>
              </a:rPr>
              <a:t>stories?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57115" y="1930907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399"/>
                </a:lnTo>
              </a:path>
            </a:pathLst>
          </a:custGeom>
          <a:ln w="15875">
            <a:solidFill>
              <a:srgbClr val="3A2F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94986" y="745236"/>
            <a:ext cx="5868670" cy="523938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8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450" spc="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De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19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us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90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320" dirty="0">
                <a:latin typeface="Verdana" panose="020B0604030504040204"/>
                <a:cs typeface="Verdana" panose="020B0604030504040204"/>
              </a:rPr>
              <a:t>: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marR="5715" indent="-287020" algn="just">
              <a:lnSpc>
                <a:spcPts val="1940"/>
              </a:lnSpc>
              <a:spcBef>
                <a:spcPts val="103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By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splitting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user 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story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into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multiple,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smaller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us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 algn="just">
              <a:lnSpc>
                <a:spcPct val="100000"/>
              </a:lnSpc>
              <a:spcBef>
                <a:spcPts val="76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50" spc="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“c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sf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.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”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7620" indent="-342900" algn="just">
              <a:lnSpc>
                <a:spcPct val="90000"/>
              </a:lnSpc>
              <a:spcBef>
                <a:spcPts val="1005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450" spc="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x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1</a:t>
            </a:r>
            <a:r>
              <a:rPr sz="1800" spc="-320" dirty="0">
                <a:latin typeface="Verdana" panose="020B0604030504040204"/>
                <a:cs typeface="Verdana" panose="020B0604030504040204"/>
              </a:rPr>
              <a:t>:</a:t>
            </a:r>
            <a:r>
              <a:rPr sz="1800" spc="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1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pres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den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1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mar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k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g,</a:t>
            </a:r>
            <a:r>
              <a:rPr sz="1800" spc="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to 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select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holiday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season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be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used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when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reviewing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the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performance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past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advertising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campaigns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so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can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identify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profitable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ones.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 algn="just">
              <a:lnSpc>
                <a:spcPct val="100000"/>
              </a:lnSpc>
              <a:spcBef>
                <a:spcPts val="78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450" spc="5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De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co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320" dirty="0">
                <a:latin typeface="Verdana" panose="020B0604030504040204"/>
                <a:cs typeface="Verdana" panose="020B0604030504040204"/>
              </a:rPr>
              <a:t>: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marR="6350" indent="-287020" algn="just">
              <a:lnSpc>
                <a:spcPts val="1940"/>
              </a:lnSpc>
              <a:spcBef>
                <a:spcPts val="103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55" dirty="0">
                <a:latin typeface="Verdana" panose="020B0604030504040204"/>
                <a:cs typeface="Verdana" panose="020B0604030504040204"/>
              </a:rPr>
              <a:t>Make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sure it works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with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major retail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holidays: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Christmas,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Easter,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President’s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Day,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Mother’s </a:t>
            </a:r>
            <a:r>
              <a:rPr sz="1800" spc="-6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Da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,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Fa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r’s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Da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marR="5080" indent="-287020" algn="just">
              <a:lnSpc>
                <a:spcPts val="1940"/>
              </a:lnSpc>
              <a:spcBef>
                <a:spcPts val="102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Holiday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seasons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can 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be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set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from 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one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holiday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6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6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next</a:t>
            </a:r>
            <a:r>
              <a:rPr sz="1800" spc="5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(such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as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Thanksgiving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to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Christmas).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469900" algn="just">
              <a:lnSpc>
                <a:spcPts val="2050"/>
              </a:lnSpc>
              <a:spcBef>
                <a:spcPts val="760"/>
              </a:spcBef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229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Holiday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seasons</a:t>
            </a:r>
            <a:r>
              <a:rPr sz="1800" spc="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can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be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set</a:t>
            </a:r>
            <a:r>
              <a:rPr sz="1800" spc="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be</a:t>
            </a:r>
            <a:r>
              <a:rPr sz="1800" spc="145" dirty="0">
                <a:latin typeface="Verdana" panose="020B0604030504040204"/>
                <a:cs typeface="Verdana" panose="020B0604030504040204"/>
              </a:rPr>
              <a:t> a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number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algn="just">
              <a:lnSpc>
                <a:spcPts val="2050"/>
              </a:lnSpc>
            </a:pPr>
            <a:r>
              <a:rPr sz="18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4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4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6995" y="467868"/>
            <a:ext cx="696595" cy="5919470"/>
          </a:xfrm>
          <a:prstGeom prst="rect">
            <a:avLst/>
          </a:prstGeom>
          <a:solidFill>
            <a:srgbClr val="B31166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01930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31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1604" y="398399"/>
            <a:ext cx="2125345" cy="5816600"/>
            <a:chOff x="641604" y="398399"/>
            <a:chExt cx="2125345" cy="58166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1604" y="643128"/>
              <a:ext cx="1970532" cy="55717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39061" y="398399"/>
              <a:ext cx="628015" cy="3217545"/>
            </a:xfrm>
            <a:custGeom>
              <a:avLst/>
              <a:gdLst/>
              <a:ahLst/>
              <a:cxnLst/>
              <a:rect l="l" t="t" r="r" b="b"/>
              <a:pathLst>
                <a:path w="628014" h="3217545">
                  <a:moveTo>
                    <a:pt x="612013" y="0"/>
                  </a:moveTo>
                  <a:lnTo>
                    <a:pt x="502172" y="6014"/>
                  </a:lnTo>
                  <a:lnTo>
                    <a:pt x="0" y="35433"/>
                  </a:lnTo>
                  <a:lnTo>
                    <a:pt x="32638" y="144652"/>
                  </a:lnTo>
                  <a:lnTo>
                    <a:pt x="64262" y="253873"/>
                  </a:lnTo>
                  <a:lnTo>
                    <a:pt x="95122" y="363220"/>
                  </a:lnTo>
                  <a:lnTo>
                    <a:pt x="150875" y="582929"/>
                  </a:lnTo>
                  <a:lnTo>
                    <a:pt x="177672" y="692912"/>
                  </a:lnTo>
                  <a:lnTo>
                    <a:pt x="201675" y="801751"/>
                  </a:lnTo>
                  <a:lnTo>
                    <a:pt x="225044" y="912749"/>
                  </a:lnTo>
                  <a:lnTo>
                    <a:pt x="247269" y="1022730"/>
                  </a:lnTo>
                  <a:lnTo>
                    <a:pt x="267462" y="1130935"/>
                  </a:lnTo>
                  <a:lnTo>
                    <a:pt x="287655" y="1241043"/>
                  </a:lnTo>
                  <a:lnTo>
                    <a:pt x="306069" y="1349375"/>
                  </a:lnTo>
                  <a:lnTo>
                    <a:pt x="338836" y="1566290"/>
                  </a:lnTo>
                  <a:lnTo>
                    <a:pt x="354075" y="1673605"/>
                  </a:lnTo>
                  <a:lnTo>
                    <a:pt x="367538" y="1779524"/>
                  </a:lnTo>
                  <a:lnTo>
                    <a:pt x="379856" y="1886330"/>
                  </a:lnTo>
                  <a:lnTo>
                    <a:pt x="392302" y="1991740"/>
                  </a:lnTo>
                  <a:lnTo>
                    <a:pt x="412876" y="2200021"/>
                  </a:lnTo>
                  <a:lnTo>
                    <a:pt x="422020" y="2303017"/>
                  </a:lnTo>
                  <a:lnTo>
                    <a:pt x="429513" y="2405126"/>
                  </a:lnTo>
                  <a:lnTo>
                    <a:pt x="437641" y="2505837"/>
                  </a:lnTo>
                  <a:lnTo>
                    <a:pt x="443738" y="2605786"/>
                  </a:lnTo>
                  <a:lnTo>
                    <a:pt x="458724" y="2896742"/>
                  </a:lnTo>
                  <a:lnTo>
                    <a:pt x="461771" y="2991485"/>
                  </a:lnTo>
                  <a:lnTo>
                    <a:pt x="467106" y="3176397"/>
                  </a:lnTo>
                  <a:lnTo>
                    <a:pt x="467613" y="3217291"/>
                  </a:lnTo>
                  <a:lnTo>
                    <a:pt x="467994" y="3203702"/>
                  </a:lnTo>
                  <a:lnTo>
                    <a:pt x="469772" y="3080258"/>
                  </a:lnTo>
                  <a:lnTo>
                    <a:pt x="469772" y="2955543"/>
                  </a:lnTo>
                  <a:lnTo>
                    <a:pt x="470788" y="2829560"/>
                  </a:lnTo>
                  <a:lnTo>
                    <a:pt x="469772" y="2702433"/>
                  </a:lnTo>
                  <a:lnTo>
                    <a:pt x="466216" y="2444623"/>
                  </a:lnTo>
                  <a:lnTo>
                    <a:pt x="458596" y="2181860"/>
                  </a:lnTo>
                  <a:lnTo>
                    <a:pt x="454025" y="2049906"/>
                  </a:lnTo>
                  <a:lnTo>
                    <a:pt x="447547" y="1916684"/>
                  </a:lnTo>
                  <a:lnTo>
                    <a:pt x="439927" y="1782317"/>
                  </a:lnTo>
                  <a:lnTo>
                    <a:pt x="432562" y="1647316"/>
                  </a:lnTo>
                  <a:lnTo>
                    <a:pt x="423037" y="1512315"/>
                  </a:lnTo>
                  <a:lnTo>
                    <a:pt x="411861" y="1375537"/>
                  </a:lnTo>
                  <a:lnTo>
                    <a:pt x="400557" y="1240536"/>
                  </a:lnTo>
                  <a:lnTo>
                    <a:pt x="387476" y="1103122"/>
                  </a:lnTo>
                  <a:lnTo>
                    <a:pt x="373252" y="965073"/>
                  </a:lnTo>
                  <a:lnTo>
                    <a:pt x="358139" y="828928"/>
                  </a:lnTo>
                  <a:lnTo>
                    <a:pt x="340613" y="690879"/>
                  </a:lnTo>
                  <a:lnTo>
                    <a:pt x="303149" y="415416"/>
                  </a:lnTo>
                  <a:lnTo>
                    <a:pt x="275970" y="245110"/>
                  </a:lnTo>
                  <a:lnTo>
                    <a:pt x="627888" y="245110"/>
                  </a:lnTo>
                  <a:lnTo>
                    <a:pt x="623696" y="164973"/>
                  </a:lnTo>
                  <a:lnTo>
                    <a:pt x="618093" y="79390"/>
                  </a:lnTo>
                  <a:lnTo>
                    <a:pt x="6120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8376" y="746759"/>
            <a:ext cx="8540496" cy="53644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591035" y="6485635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solidFill>
                  <a:srgbClr val="B31166"/>
                </a:solidFill>
                <a:latin typeface="Verdana" panose="020B0604030504040204"/>
                <a:cs typeface="Verdana" panose="020B0604030504040204"/>
              </a:rPr>
              <a:t>32</a:t>
            </a:r>
            <a:endParaRPr sz="1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3127" y="0"/>
            <a:ext cx="11000740" cy="6050280"/>
            <a:chOff x="643127" y="0"/>
            <a:chExt cx="11000740" cy="6050280"/>
          </a:xfrm>
        </p:grpSpPr>
        <p:sp>
          <p:nvSpPr>
            <p:cNvPr id="14" name="object 14"/>
            <p:cNvSpPr/>
            <p:nvPr/>
          </p:nvSpPr>
          <p:spPr>
            <a:xfrm>
              <a:off x="643127" y="801623"/>
              <a:ext cx="11000740" cy="5248910"/>
            </a:xfrm>
            <a:custGeom>
              <a:avLst/>
              <a:gdLst/>
              <a:ahLst/>
              <a:cxnLst/>
              <a:rect l="l" t="t" r="r" b="b"/>
              <a:pathLst>
                <a:path w="11000740" h="5248910">
                  <a:moveTo>
                    <a:pt x="11000232" y="0"/>
                  </a:moveTo>
                  <a:lnTo>
                    <a:pt x="0" y="0"/>
                  </a:lnTo>
                  <a:lnTo>
                    <a:pt x="0" y="5248656"/>
                  </a:lnTo>
                  <a:lnTo>
                    <a:pt x="11000232" y="5248656"/>
                  </a:lnTo>
                  <a:lnTo>
                    <a:pt x="1100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8251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33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60904" y="1284732"/>
            <a:ext cx="6964680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3127" y="0"/>
            <a:ext cx="10906125" cy="6215380"/>
            <a:chOff x="643127" y="0"/>
            <a:chExt cx="10906125" cy="6215380"/>
          </a:xfrm>
        </p:grpSpPr>
        <p:sp>
          <p:nvSpPr>
            <p:cNvPr id="14" name="object 14"/>
            <p:cNvSpPr/>
            <p:nvPr/>
          </p:nvSpPr>
          <p:spPr>
            <a:xfrm>
              <a:off x="643127" y="643127"/>
              <a:ext cx="10906125" cy="5572125"/>
            </a:xfrm>
            <a:custGeom>
              <a:avLst/>
              <a:gdLst/>
              <a:ahLst/>
              <a:cxnLst/>
              <a:rect l="l" t="t" r="r" b="b"/>
              <a:pathLst>
                <a:path w="10906125" h="5572125">
                  <a:moveTo>
                    <a:pt x="10905744" y="0"/>
                  </a:moveTo>
                  <a:lnTo>
                    <a:pt x="0" y="0"/>
                  </a:lnTo>
                  <a:lnTo>
                    <a:pt x="0" y="5571744"/>
                  </a:lnTo>
                  <a:lnTo>
                    <a:pt x="10905744" y="5571744"/>
                  </a:lnTo>
                  <a:lnTo>
                    <a:pt x="10905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8251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34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73223" y="710183"/>
            <a:ext cx="7991856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3127" y="0"/>
            <a:ext cx="10906125" cy="6215380"/>
            <a:chOff x="643127" y="0"/>
            <a:chExt cx="10906125" cy="6215380"/>
          </a:xfrm>
        </p:grpSpPr>
        <p:sp>
          <p:nvSpPr>
            <p:cNvPr id="14" name="object 14"/>
            <p:cNvSpPr/>
            <p:nvPr/>
          </p:nvSpPr>
          <p:spPr>
            <a:xfrm>
              <a:off x="643127" y="643127"/>
              <a:ext cx="10906125" cy="5572125"/>
            </a:xfrm>
            <a:custGeom>
              <a:avLst/>
              <a:gdLst/>
              <a:ahLst/>
              <a:cxnLst/>
              <a:rect l="l" t="t" r="r" b="b"/>
              <a:pathLst>
                <a:path w="10906125" h="5572125">
                  <a:moveTo>
                    <a:pt x="10905744" y="0"/>
                  </a:moveTo>
                  <a:lnTo>
                    <a:pt x="0" y="0"/>
                  </a:lnTo>
                  <a:lnTo>
                    <a:pt x="0" y="5571744"/>
                  </a:lnTo>
                  <a:lnTo>
                    <a:pt x="10905744" y="5571744"/>
                  </a:lnTo>
                  <a:lnTo>
                    <a:pt x="10905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8251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35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57400" y="711708"/>
            <a:ext cx="8313420" cy="52776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3127" y="0"/>
            <a:ext cx="10906125" cy="6215380"/>
            <a:chOff x="643127" y="0"/>
            <a:chExt cx="10906125" cy="6215380"/>
          </a:xfrm>
        </p:grpSpPr>
        <p:sp>
          <p:nvSpPr>
            <p:cNvPr id="14" name="object 14"/>
            <p:cNvSpPr/>
            <p:nvPr/>
          </p:nvSpPr>
          <p:spPr>
            <a:xfrm>
              <a:off x="643127" y="643127"/>
              <a:ext cx="10906125" cy="5572125"/>
            </a:xfrm>
            <a:custGeom>
              <a:avLst/>
              <a:gdLst/>
              <a:ahLst/>
              <a:cxnLst/>
              <a:rect l="l" t="t" r="r" b="b"/>
              <a:pathLst>
                <a:path w="10906125" h="5572125">
                  <a:moveTo>
                    <a:pt x="10905744" y="0"/>
                  </a:moveTo>
                  <a:lnTo>
                    <a:pt x="0" y="0"/>
                  </a:lnTo>
                  <a:lnTo>
                    <a:pt x="0" y="5571744"/>
                  </a:lnTo>
                  <a:lnTo>
                    <a:pt x="10905744" y="5571744"/>
                  </a:lnTo>
                  <a:lnTo>
                    <a:pt x="109057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8251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5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36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3500" y="1103375"/>
            <a:ext cx="9525000" cy="50718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462009" y="3045078"/>
            <a:ext cx="278384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200" spc="-21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Scrum </a:t>
            </a:r>
            <a:r>
              <a:rPr sz="4200" spc="-21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4200" spc="-55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fram</a:t>
            </a:r>
            <a:r>
              <a:rPr sz="4200" spc="-7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4200" spc="-17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work</a:t>
            </a:r>
            <a:endParaRPr sz="42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3672" y="398272"/>
            <a:ext cx="8039100" cy="6057900"/>
            <a:chOff x="423672" y="398272"/>
            <a:chExt cx="8039100" cy="6057900"/>
          </a:xfrm>
        </p:grpSpPr>
        <p:sp>
          <p:nvSpPr>
            <p:cNvPr id="19" name="object 19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950586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9472" y="1141476"/>
              <a:ext cx="6443472" cy="457504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37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3127" y="801623"/>
              <a:ext cx="11000740" cy="5248910"/>
            </a:xfrm>
            <a:custGeom>
              <a:avLst/>
              <a:gdLst/>
              <a:ahLst/>
              <a:cxnLst/>
              <a:rect l="l" t="t" r="r" b="b"/>
              <a:pathLst>
                <a:path w="11000740" h="5248910">
                  <a:moveTo>
                    <a:pt x="11000232" y="0"/>
                  </a:moveTo>
                  <a:lnTo>
                    <a:pt x="0" y="0"/>
                  </a:lnTo>
                  <a:lnTo>
                    <a:pt x="0" y="5248656"/>
                  </a:lnTo>
                  <a:lnTo>
                    <a:pt x="11000232" y="5248656"/>
                  </a:lnTo>
                  <a:lnTo>
                    <a:pt x="1100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38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4600" y="1284732"/>
            <a:ext cx="7258811" cy="42824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240648" y="1852929"/>
            <a:ext cx="304038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Example </a:t>
            </a:r>
            <a:r>
              <a:rPr spc="-1889" dirty="0"/>
              <a:t> </a:t>
            </a:r>
            <a:r>
              <a:rPr spc="25" dirty="0"/>
              <a:t>of </a:t>
            </a:r>
            <a:r>
              <a:rPr spc="-270" dirty="0"/>
              <a:t>Scrum </a:t>
            </a:r>
            <a:r>
              <a:rPr spc="-1885" dirty="0"/>
              <a:t> </a:t>
            </a:r>
            <a:r>
              <a:rPr spc="-95" dirty="0"/>
              <a:t>Art</a:t>
            </a:r>
            <a:r>
              <a:rPr spc="-135" dirty="0"/>
              <a:t>e</a:t>
            </a:r>
            <a:r>
              <a:rPr spc="165" dirty="0"/>
              <a:t>fac</a:t>
            </a:r>
            <a:r>
              <a:rPr spc="105" dirty="0"/>
              <a:t>t</a:t>
            </a:r>
            <a:r>
              <a:rPr spc="-720" dirty="0"/>
              <a:t>s</a:t>
            </a:r>
            <a:endParaRPr spc="-720" dirty="0"/>
          </a:p>
        </p:txBody>
      </p:sp>
      <p:sp>
        <p:nvSpPr>
          <p:cNvPr id="17" name="object 17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39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56132" y="1434083"/>
            <a:ext cx="6573520" cy="4083050"/>
            <a:chOff x="1056132" y="1434083"/>
            <a:chExt cx="6573520" cy="40830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132" y="1434083"/>
              <a:ext cx="6573011" cy="40827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472" y="1437131"/>
              <a:ext cx="6470904" cy="39806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3324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rgbClr val="FFFFFF"/>
                </a:solidFill>
              </a:rPr>
              <a:t>Agile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-100" dirty="0">
                <a:solidFill>
                  <a:srgbClr val="FFFFFF"/>
                </a:solidFill>
              </a:rPr>
              <a:t>Principles</a:t>
            </a:r>
            <a:endParaRPr sz="3600"/>
          </a:p>
        </p:txBody>
      </p:sp>
      <p:grpSp>
        <p:nvGrpSpPr>
          <p:cNvPr id="15" name="object 15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662031" y="570992"/>
            <a:ext cx="22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10996" y="1662658"/>
            <a:ext cx="10240010" cy="84455"/>
            <a:chOff x="1110996" y="1662658"/>
            <a:chExt cx="10240010" cy="8445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1662658"/>
              <a:ext cx="10239756" cy="83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5192" y="1680971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110996" y="2263114"/>
            <a:ext cx="10240010" cy="84455"/>
            <a:chOff x="1110996" y="2263114"/>
            <a:chExt cx="10240010" cy="8445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2263114"/>
              <a:ext cx="10239756" cy="839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55192" y="2281427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110996" y="2863570"/>
            <a:ext cx="10240010" cy="84455"/>
            <a:chOff x="1110996" y="2863570"/>
            <a:chExt cx="10240010" cy="8445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2863570"/>
              <a:ext cx="10239756" cy="839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5192" y="2881883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110996" y="3464026"/>
            <a:ext cx="10240010" cy="84455"/>
            <a:chOff x="1110996" y="3464026"/>
            <a:chExt cx="10240010" cy="844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3464026"/>
              <a:ext cx="10239756" cy="839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55192" y="3482339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110996" y="4064482"/>
            <a:ext cx="10240010" cy="84455"/>
            <a:chOff x="1110996" y="4064482"/>
            <a:chExt cx="10240010" cy="8445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4064482"/>
              <a:ext cx="10239756" cy="839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55192" y="4082795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110996" y="4664938"/>
            <a:ext cx="10240010" cy="84455"/>
            <a:chOff x="1110996" y="4664938"/>
            <a:chExt cx="10240010" cy="84455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4664938"/>
              <a:ext cx="10239756" cy="839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55192" y="4683251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110996" y="5265394"/>
            <a:ext cx="10240010" cy="84455"/>
            <a:chOff x="1110996" y="5265394"/>
            <a:chExt cx="10240010" cy="84455"/>
          </a:xfrm>
        </p:grpSpPr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0996" y="5265394"/>
              <a:ext cx="10239756" cy="839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55192" y="5283707"/>
              <a:ext cx="10156190" cy="0"/>
            </a:xfrm>
            <a:custGeom>
              <a:avLst/>
              <a:gdLst/>
              <a:ahLst/>
              <a:cxnLst/>
              <a:rect l="l" t="t" r="r" b="b"/>
              <a:pathLst>
                <a:path w="10156190">
                  <a:moveTo>
                    <a:pt x="0" y="0"/>
                  </a:moveTo>
                  <a:lnTo>
                    <a:pt x="10155936" y="0"/>
                  </a:lnTo>
                </a:path>
              </a:pathLst>
            </a:custGeom>
            <a:ln w="9525">
              <a:solidFill>
                <a:srgbClr val="B311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A</a:t>
            </a:r>
            <a:r>
              <a:rPr spc="65" dirty="0"/>
              <a:t>g</a:t>
            </a:r>
            <a:r>
              <a:rPr spc="-120" dirty="0"/>
              <a:t>i</a:t>
            </a:r>
            <a:r>
              <a:rPr spc="-105" dirty="0"/>
              <a:t>l</a:t>
            </a:r>
            <a:r>
              <a:rPr spc="80" dirty="0"/>
              <a:t>e</a:t>
            </a:r>
            <a:r>
              <a:rPr spc="-150" dirty="0"/>
              <a:t> </a:t>
            </a:r>
            <a:r>
              <a:rPr spc="100" dirty="0"/>
              <a:t>A</a:t>
            </a:r>
            <a:r>
              <a:rPr spc="-105" dirty="0"/>
              <a:t>l</a:t>
            </a:r>
            <a:r>
              <a:rPr spc="-120" dirty="0"/>
              <a:t>li</a:t>
            </a:r>
            <a:r>
              <a:rPr spc="85" dirty="0"/>
              <a:t>anc</a:t>
            </a:r>
            <a:r>
              <a:rPr spc="90" dirty="0"/>
              <a:t>e</a:t>
            </a:r>
            <a:r>
              <a:rPr spc="-150" dirty="0"/>
              <a:t> </a:t>
            </a:r>
            <a:r>
              <a:rPr spc="85" dirty="0"/>
              <a:t>d</a:t>
            </a:r>
            <a:r>
              <a:rPr spc="75" dirty="0"/>
              <a:t>e</a:t>
            </a:r>
            <a:r>
              <a:rPr spc="-105" dirty="0"/>
              <a:t>f</a:t>
            </a:r>
            <a:r>
              <a:rPr spc="-75" dirty="0"/>
              <a:t>i</a:t>
            </a:r>
            <a:r>
              <a:rPr spc="20" dirty="0"/>
              <a:t>n</a:t>
            </a:r>
            <a:r>
              <a:rPr spc="10" dirty="0"/>
              <a:t>e</a:t>
            </a:r>
            <a:r>
              <a:rPr spc="95" dirty="0"/>
              <a:t>d</a:t>
            </a:r>
            <a:r>
              <a:rPr spc="-100" dirty="0"/>
              <a:t> </a:t>
            </a:r>
            <a:r>
              <a:rPr spc="-140" dirty="0"/>
              <a:t>1</a:t>
            </a:r>
            <a:r>
              <a:rPr spc="-135" dirty="0"/>
              <a:t>2</a:t>
            </a:r>
            <a:r>
              <a:rPr spc="-114" dirty="0"/>
              <a:t> </a:t>
            </a:r>
            <a:r>
              <a:rPr spc="-15" dirty="0"/>
              <a:t>agi</a:t>
            </a:r>
            <a:r>
              <a:rPr spc="5" dirty="0"/>
              <a:t>l</a:t>
            </a:r>
            <a:r>
              <a:rPr spc="-120" dirty="0"/>
              <a:t>i</a:t>
            </a:r>
            <a:r>
              <a:rPr spc="-105" dirty="0"/>
              <a:t>t</a:t>
            </a:r>
            <a:r>
              <a:rPr spc="-95" dirty="0"/>
              <a:t>y</a:t>
            </a:r>
            <a:r>
              <a:rPr spc="-125" dirty="0"/>
              <a:t> </a:t>
            </a:r>
            <a:r>
              <a:rPr spc="-100" dirty="0"/>
              <a:t>pr</a:t>
            </a:r>
            <a:r>
              <a:rPr spc="-45" dirty="0"/>
              <a:t>i</a:t>
            </a:r>
            <a:r>
              <a:rPr spc="30" dirty="0"/>
              <a:t>nci</a:t>
            </a:r>
            <a:r>
              <a:rPr spc="45" dirty="0"/>
              <a:t>p</a:t>
            </a:r>
            <a:r>
              <a:rPr spc="-105" dirty="0"/>
              <a:t>l</a:t>
            </a:r>
            <a:r>
              <a:rPr spc="75" dirty="0"/>
              <a:t>e</a:t>
            </a:r>
            <a:r>
              <a:rPr spc="-254" dirty="0"/>
              <a:t>s:</a:t>
            </a:r>
            <a:endParaRPr spc="-254" dirty="0"/>
          </a:p>
          <a:p>
            <a:pPr marL="102235">
              <a:lnSpc>
                <a:spcPct val="100000"/>
              </a:lnSpc>
              <a:spcBef>
                <a:spcPts val="10"/>
              </a:spcBef>
            </a:pPr>
            <a:endParaRPr sz="2300"/>
          </a:p>
          <a:p>
            <a:pPr marL="339725" indent="-225425">
              <a:lnSpc>
                <a:spcPct val="100000"/>
              </a:lnSpc>
              <a:buAutoNum type="arabicPeriod"/>
              <a:tabLst>
                <a:tab pos="340360" algn="l"/>
              </a:tabLst>
            </a:pPr>
            <a:r>
              <a:rPr spc="-65" dirty="0"/>
              <a:t>Highest</a:t>
            </a:r>
            <a:r>
              <a:rPr spc="-105" dirty="0"/>
              <a:t> </a:t>
            </a:r>
            <a:r>
              <a:rPr spc="-85" dirty="0"/>
              <a:t>priority</a:t>
            </a:r>
            <a:r>
              <a:rPr spc="-100" dirty="0"/>
              <a:t> </a:t>
            </a:r>
            <a:r>
              <a:rPr spc="-170" dirty="0"/>
              <a:t>is</a:t>
            </a:r>
            <a:r>
              <a:rPr spc="-125" dirty="0"/>
              <a:t> </a:t>
            </a:r>
            <a:r>
              <a:rPr spc="-20" dirty="0"/>
              <a:t>to</a:t>
            </a:r>
            <a:r>
              <a:rPr spc="-105" dirty="0"/>
              <a:t> </a:t>
            </a:r>
            <a:r>
              <a:rPr spc="-100" dirty="0"/>
              <a:t>satisfy</a:t>
            </a:r>
            <a:r>
              <a:rPr spc="-110" dirty="0"/>
              <a:t> </a:t>
            </a:r>
            <a:r>
              <a:rPr spc="-20" dirty="0"/>
              <a:t>the</a:t>
            </a:r>
            <a:r>
              <a:rPr spc="-100" dirty="0"/>
              <a:t> </a:t>
            </a:r>
            <a:r>
              <a:rPr spc="-35" dirty="0"/>
              <a:t>customer</a:t>
            </a:r>
            <a:r>
              <a:rPr spc="-95" dirty="0"/>
              <a:t> </a:t>
            </a:r>
            <a:r>
              <a:rPr spc="-45" dirty="0"/>
              <a:t>through</a:t>
            </a:r>
            <a:r>
              <a:rPr spc="-80" dirty="0"/>
              <a:t> </a:t>
            </a:r>
            <a:r>
              <a:rPr spc="-40" dirty="0"/>
              <a:t>early</a:t>
            </a:r>
            <a:r>
              <a:rPr spc="-120" dirty="0"/>
              <a:t> </a:t>
            </a:r>
            <a:r>
              <a:rPr spc="55" dirty="0"/>
              <a:t>and</a:t>
            </a:r>
            <a:r>
              <a:rPr spc="-105" dirty="0"/>
              <a:t> </a:t>
            </a:r>
            <a:r>
              <a:rPr spc="-25" dirty="0"/>
              <a:t>continues</a:t>
            </a:r>
            <a:r>
              <a:rPr spc="-90" dirty="0"/>
              <a:t> </a:t>
            </a:r>
            <a:r>
              <a:rPr spc="-40" dirty="0"/>
              <a:t>delivery</a:t>
            </a:r>
            <a:r>
              <a:rPr spc="-135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15" dirty="0"/>
              <a:t>valuable</a:t>
            </a:r>
            <a:r>
              <a:rPr spc="-160" dirty="0"/>
              <a:t> </a:t>
            </a:r>
            <a:r>
              <a:rPr spc="-55" dirty="0"/>
              <a:t>software.</a:t>
            </a:r>
            <a:endParaRPr spc="-55" dirty="0"/>
          </a:p>
          <a:p>
            <a:pPr marL="102235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 panose="020B0604030504040204"/>
              <a:buAutoNum type="arabicPeriod"/>
            </a:pPr>
            <a:endParaRPr sz="2450"/>
          </a:p>
          <a:p>
            <a:pPr marL="114935" marR="695325">
              <a:lnSpc>
                <a:spcPts val="1760"/>
              </a:lnSpc>
              <a:buAutoNum type="arabicPeriod"/>
              <a:tabLst>
                <a:tab pos="340360" algn="l"/>
              </a:tabLst>
            </a:pPr>
            <a:r>
              <a:rPr spc="25" dirty="0"/>
              <a:t>Welcome</a:t>
            </a:r>
            <a:r>
              <a:rPr spc="-70" dirty="0"/>
              <a:t> </a:t>
            </a:r>
            <a:r>
              <a:rPr spc="25" dirty="0"/>
              <a:t>changing</a:t>
            </a:r>
            <a:r>
              <a:rPr spc="-80" dirty="0"/>
              <a:t> </a:t>
            </a:r>
            <a:r>
              <a:rPr spc="-60" dirty="0"/>
              <a:t>requirements</a:t>
            </a:r>
            <a:r>
              <a:rPr spc="-70" dirty="0"/>
              <a:t> </a:t>
            </a:r>
            <a:r>
              <a:rPr spc="20" dirty="0"/>
              <a:t>even</a:t>
            </a:r>
            <a:r>
              <a:rPr spc="-120" dirty="0"/>
              <a:t> </a:t>
            </a:r>
            <a:r>
              <a:rPr spc="-5" dirty="0"/>
              <a:t>late</a:t>
            </a:r>
            <a:r>
              <a:rPr spc="-105" dirty="0"/>
              <a:t> </a:t>
            </a:r>
            <a:r>
              <a:rPr spc="-40" dirty="0"/>
              <a:t>n</a:t>
            </a:r>
            <a:r>
              <a:rPr spc="-105" dirty="0"/>
              <a:t> </a:t>
            </a:r>
            <a:r>
              <a:rPr spc="-20" dirty="0"/>
              <a:t>the</a:t>
            </a:r>
            <a:r>
              <a:rPr spc="-95" dirty="0"/>
              <a:t> </a:t>
            </a:r>
            <a:r>
              <a:rPr spc="10" dirty="0"/>
              <a:t>development</a:t>
            </a:r>
            <a:r>
              <a:rPr spc="-110" dirty="0"/>
              <a:t> </a:t>
            </a:r>
            <a:r>
              <a:rPr spc="-95" dirty="0"/>
              <a:t>(for</a:t>
            </a:r>
            <a:r>
              <a:rPr spc="-75" dirty="0"/>
              <a:t> </a:t>
            </a:r>
            <a:r>
              <a:rPr spc="-55" dirty="0"/>
              <a:t>customers</a:t>
            </a:r>
            <a:r>
              <a:rPr spc="-80" dirty="0"/>
              <a:t> </a:t>
            </a:r>
            <a:r>
              <a:rPr spc="-5" dirty="0"/>
              <a:t>competitive </a:t>
            </a:r>
            <a:r>
              <a:rPr spc="-550" dirty="0"/>
              <a:t> </a:t>
            </a:r>
            <a:r>
              <a:rPr spc="10" dirty="0"/>
              <a:t>advantage).</a:t>
            </a:r>
            <a:endParaRPr spc="10" dirty="0"/>
          </a:p>
          <a:p>
            <a:pPr marL="339725" indent="-225425">
              <a:lnSpc>
                <a:spcPct val="100000"/>
              </a:lnSpc>
              <a:spcBef>
                <a:spcPts val="1015"/>
              </a:spcBef>
              <a:buAutoNum type="arabicPeriod"/>
              <a:tabLst>
                <a:tab pos="340360" algn="l"/>
              </a:tabLst>
            </a:pPr>
            <a:r>
              <a:rPr spc="-55" dirty="0"/>
              <a:t>Deliver</a:t>
            </a:r>
            <a:r>
              <a:rPr spc="-145" dirty="0"/>
              <a:t> </a:t>
            </a:r>
            <a:r>
              <a:rPr spc="-55" dirty="0"/>
              <a:t>working</a:t>
            </a:r>
            <a:r>
              <a:rPr spc="-90" dirty="0"/>
              <a:t> </a:t>
            </a:r>
            <a:r>
              <a:rPr spc="-45" dirty="0"/>
              <a:t>software</a:t>
            </a:r>
            <a:r>
              <a:rPr spc="-65" dirty="0"/>
              <a:t> </a:t>
            </a:r>
            <a:r>
              <a:rPr spc="-50" dirty="0"/>
              <a:t>frequently,</a:t>
            </a:r>
            <a:r>
              <a:rPr spc="-105" dirty="0"/>
              <a:t> </a:t>
            </a:r>
            <a:r>
              <a:rPr spc="-65" dirty="0"/>
              <a:t>from</a:t>
            </a:r>
            <a:r>
              <a:rPr spc="-120" dirty="0"/>
              <a:t> </a:t>
            </a:r>
            <a:r>
              <a:rPr spc="50" dirty="0"/>
              <a:t>couple</a:t>
            </a:r>
            <a:r>
              <a:rPr spc="-120" dirty="0"/>
              <a:t> </a:t>
            </a:r>
            <a:r>
              <a:rPr spc="5" dirty="0"/>
              <a:t>of</a:t>
            </a:r>
            <a:r>
              <a:rPr spc="-120" dirty="0"/>
              <a:t> </a:t>
            </a:r>
            <a:r>
              <a:rPr spc="-45" dirty="0"/>
              <a:t>weeks</a:t>
            </a:r>
            <a:r>
              <a:rPr spc="-65" dirty="0"/>
              <a:t> </a:t>
            </a:r>
            <a:r>
              <a:rPr spc="-20" dirty="0"/>
              <a:t>to</a:t>
            </a:r>
            <a:r>
              <a:rPr spc="-110" dirty="0"/>
              <a:t> </a:t>
            </a:r>
            <a:r>
              <a:rPr spc="50" dirty="0"/>
              <a:t>couple</a:t>
            </a:r>
            <a:r>
              <a:rPr spc="-120" dirty="0"/>
              <a:t> </a:t>
            </a:r>
            <a:r>
              <a:rPr spc="5" dirty="0"/>
              <a:t>of</a:t>
            </a:r>
            <a:r>
              <a:rPr spc="-120" dirty="0"/>
              <a:t> </a:t>
            </a:r>
            <a:r>
              <a:rPr spc="-75" dirty="0"/>
              <a:t>months.</a:t>
            </a:r>
            <a:endParaRPr spc="-75" dirty="0"/>
          </a:p>
          <a:p>
            <a:pPr marL="102235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Verdana" panose="020B0604030504040204"/>
              <a:buAutoNum type="arabicPeriod"/>
            </a:pPr>
            <a:endParaRPr sz="2300"/>
          </a:p>
          <a:p>
            <a:pPr marL="339725" indent="-22542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0360" algn="l"/>
              </a:tabLst>
            </a:pPr>
            <a:r>
              <a:rPr spc="-120" dirty="0"/>
              <a:t>Business</a:t>
            </a:r>
            <a:r>
              <a:rPr spc="-114" dirty="0"/>
              <a:t> </a:t>
            </a:r>
            <a:r>
              <a:rPr spc="50" dirty="0"/>
              <a:t>people</a:t>
            </a:r>
            <a:r>
              <a:rPr spc="-125" dirty="0"/>
              <a:t> </a:t>
            </a:r>
            <a:r>
              <a:rPr spc="60" dirty="0"/>
              <a:t>and</a:t>
            </a:r>
            <a:r>
              <a:rPr spc="-110" dirty="0"/>
              <a:t> </a:t>
            </a:r>
            <a:r>
              <a:rPr spc="-10" dirty="0"/>
              <a:t>developers</a:t>
            </a:r>
            <a:r>
              <a:rPr spc="-130" dirty="0"/>
              <a:t> </a:t>
            </a:r>
            <a:r>
              <a:rPr spc="-100" dirty="0"/>
              <a:t>must</a:t>
            </a:r>
            <a:r>
              <a:rPr spc="-114" dirty="0"/>
              <a:t> </a:t>
            </a:r>
            <a:r>
              <a:rPr spc="-75" dirty="0"/>
              <a:t>work</a:t>
            </a:r>
            <a:r>
              <a:rPr spc="-85" dirty="0"/>
              <a:t> </a:t>
            </a:r>
            <a:r>
              <a:rPr spc="-20" dirty="0"/>
              <a:t>together</a:t>
            </a:r>
            <a:r>
              <a:rPr spc="-55" dirty="0"/>
              <a:t> </a:t>
            </a:r>
            <a:r>
              <a:rPr spc="-20" dirty="0"/>
              <a:t>daily</a:t>
            </a:r>
            <a:r>
              <a:rPr spc="-135" dirty="0"/>
              <a:t> </a:t>
            </a:r>
            <a:r>
              <a:rPr spc="-40" dirty="0"/>
              <a:t>throughout</a:t>
            </a:r>
            <a:r>
              <a:rPr spc="-75" dirty="0"/>
              <a:t> </a:t>
            </a:r>
            <a:r>
              <a:rPr spc="-20" dirty="0"/>
              <a:t>the</a:t>
            </a:r>
            <a:r>
              <a:rPr spc="-105" dirty="0"/>
              <a:t> </a:t>
            </a:r>
            <a:r>
              <a:rPr spc="-35" dirty="0"/>
              <a:t>project.</a:t>
            </a:r>
            <a:endParaRPr spc="-35" dirty="0"/>
          </a:p>
          <a:p>
            <a:pPr marL="102235"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Verdana" panose="020B0604030504040204"/>
              <a:buAutoNum type="arabicPeriod"/>
            </a:pPr>
            <a:endParaRPr sz="2450"/>
          </a:p>
          <a:p>
            <a:pPr marL="114935" marR="275590">
              <a:lnSpc>
                <a:spcPts val="1760"/>
              </a:lnSpc>
              <a:spcBef>
                <a:spcPts val="5"/>
              </a:spcBef>
              <a:buAutoNum type="arabicPeriod"/>
              <a:tabLst>
                <a:tab pos="340360" algn="l"/>
              </a:tabLst>
            </a:pPr>
            <a:r>
              <a:rPr spc="-75" dirty="0"/>
              <a:t>Build</a:t>
            </a:r>
            <a:r>
              <a:rPr spc="-130" dirty="0"/>
              <a:t> </a:t>
            </a:r>
            <a:r>
              <a:rPr spc="-15" dirty="0"/>
              <a:t>project</a:t>
            </a:r>
            <a:r>
              <a:rPr spc="-105" dirty="0"/>
              <a:t> </a:t>
            </a:r>
            <a:r>
              <a:rPr spc="-5" dirty="0"/>
              <a:t>around</a:t>
            </a:r>
            <a:r>
              <a:rPr spc="-95" dirty="0"/>
              <a:t> </a:t>
            </a:r>
            <a:r>
              <a:rPr spc="-10" dirty="0"/>
              <a:t>motivated</a:t>
            </a:r>
            <a:r>
              <a:rPr spc="-100" dirty="0"/>
              <a:t> </a:t>
            </a:r>
            <a:r>
              <a:rPr spc="-70" dirty="0"/>
              <a:t>Individuals.</a:t>
            </a:r>
            <a:r>
              <a:rPr spc="-145" dirty="0"/>
              <a:t> </a:t>
            </a:r>
            <a:r>
              <a:rPr spc="15" dirty="0"/>
              <a:t>Give</a:t>
            </a:r>
            <a:r>
              <a:rPr spc="-140" dirty="0"/>
              <a:t> </a:t>
            </a:r>
            <a:r>
              <a:rPr spc="-35" dirty="0"/>
              <a:t>them</a:t>
            </a:r>
            <a:r>
              <a:rPr spc="-90" dirty="0"/>
              <a:t> </a:t>
            </a:r>
            <a:r>
              <a:rPr spc="-20" dirty="0"/>
              <a:t>the</a:t>
            </a:r>
            <a:r>
              <a:rPr spc="-95" dirty="0"/>
              <a:t> </a:t>
            </a:r>
            <a:r>
              <a:rPr spc="-40" dirty="0"/>
              <a:t>environment</a:t>
            </a:r>
            <a:r>
              <a:rPr spc="-110" dirty="0"/>
              <a:t> </a:t>
            </a:r>
            <a:r>
              <a:rPr spc="55" dirty="0"/>
              <a:t>and</a:t>
            </a:r>
            <a:r>
              <a:rPr spc="-100" dirty="0"/>
              <a:t> </a:t>
            </a:r>
            <a:r>
              <a:rPr spc="-45" dirty="0"/>
              <a:t>support</a:t>
            </a:r>
            <a:r>
              <a:rPr spc="-114" dirty="0"/>
              <a:t> </a:t>
            </a:r>
            <a:r>
              <a:rPr spc="-45" dirty="0"/>
              <a:t>they</a:t>
            </a:r>
            <a:r>
              <a:rPr spc="-100" dirty="0"/>
              <a:t> </a:t>
            </a:r>
            <a:r>
              <a:rPr spc="10" dirty="0"/>
              <a:t>need, </a:t>
            </a:r>
            <a:r>
              <a:rPr spc="-545" dirty="0"/>
              <a:t> </a:t>
            </a:r>
            <a:r>
              <a:rPr spc="55" dirty="0"/>
              <a:t>and</a:t>
            </a:r>
            <a:r>
              <a:rPr spc="-114" dirty="0"/>
              <a:t> </a:t>
            </a:r>
            <a:r>
              <a:rPr spc="-130" dirty="0"/>
              <a:t>trust</a:t>
            </a:r>
            <a:r>
              <a:rPr spc="-110" dirty="0"/>
              <a:t> </a:t>
            </a:r>
            <a:r>
              <a:rPr spc="-35" dirty="0"/>
              <a:t>them</a:t>
            </a:r>
            <a:r>
              <a:rPr spc="-95" dirty="0"/>
              <a:t> </a:t>
            </a:r>
            <a:r>
              <a:rPr spc="-20" dirty="0"/>
              <a:t>to</a:t>
            </a:r>
            <a:r>
              <a:rPr spc="-110" dirty="0"/>
              <a:t> </a:t>
            </a:r>
            <a:r>
              <a:rPr spc="15" dirty="0"/>
              <a:t>get</a:t>
            </a:r>
            <a:r>
              <a:rPr spc="-100" dirty="0"/>
              <a:t> </a:t>
            </a:r>
            <a:r>
              <a:rPr spc="-20" dirty="0"/>
              <a:t>the</a:t>
            </a:r>
            <a:r>
              <a:rPr spc="-105" dirty="0"/>
              <a:t> </a:t>
            </a:r>
            <a:r>
              <a:rPr spc="-25" dirty="0"/>
              <a:t>job</a:t>
            </a:r>
            <a:r>
              <a:rPr spc="-125" dirty="0"/>
              <a:t> </a:t>
            </a:r>
            <a:r>
              <a:rPr spc="10" dirty="0"/>
              <a:t>done.</a:t>
            </a:r>
            <a:endParaRPr spc="10" dirty="0"/>
          </a:p>
          <a:p>
            <a:pPr marL="114935" marR="321945">
              <a:lnSpc>
                <a:spcPts val="1760"/>
              </a:lnSpc>
              <a:spcBef>
                <a:spcPts val="1205"/>
              </a:spcBef>
              <a:buAutoNum type="arabicPeriod"/>
              <a:tabLst>
                <a:tab pos="340360" algn="l"/>
              </a:tabLst>
            </a:pPr>
            <a:r>
              <a:rPr spc="-30" dirty="0"/>
              <a:t>Most</a:t>
            </a:r>
            <a:r>
              <a:rPr spc="-120" dirty="0"/>
              <a:t> </a:t>
            </a:r>
            <a:r>
              <a:rPr spc="-15" dirty="0"/>
              <a:t>efficient</a:t>
            </a:r>
            <a:r>
              <a:rPr spc="-95" dirty="0"/>
              <a:t> </a:t>
            </a:r>
            <a:r>
              <a:rPr spc="55" dirty="0"/>
              <a:t>and</a:t>
            </a:r>
            <a:r>
              <a:rPr spc="-120" dirty="0"/>
              <a:t> </a:t>
            </a:r>
            <a:r>
              <a:rPr spc="5" dirty="0"/>
              <a:t>effective</a:t>
            </a:r>
            <a:r>
              <a:rPr spc="-110" dirty="0"/>
              <a:t> </a:t>
            </a:r>
            <a:r>
              <a:rPr spc="5" dirty="0"/>
              <a:t>method</a:t>
            </a:r>
            <a:r>
              <a:rPr spc="-80" dirty="0"/>
              <a:t> </a:t>
            </a:r>
            <a:r>
              <a:rPr spc="5" dirty="0"/>
              <a:t>of</a:t>
            </a:r>
            <a:r>
              <a:rPr spc="-114" dirty="0"/>
              <a:t> </a:t>
            </a:r>
            <a:r>
              <a:rPr spc="10" dirty="0"/>
              <a:t>conveying</a:t>
            </a:r>
            <a:r>
              <a:rPr spc="-135" dirty="0"/>
              <a:t> </a:t>
            </a:r>
            <a:r>
              <a:rPr spc="-45" dirty="0"/>
              <a:t>information</a:t>
            </a:r>
            <a:r>
              <a:rPr spc="-95" dirty="0"/>
              <a:t> </a:t>
            </a:r>
            <a:r>
              <a:rPr spc="-20" dirty="0"/>
              <a:t>to</a:t>
            </a:r>
            <a:r>
              <a:rPr spc="-95" dirty="0"/>
              <a:t> </a:t>
            </a:r>
            <a:r>
              <a:rPr spc="55" dirty="0"/>
              <a:t>and</a:t>
            </a:r>
            <a:r>
              <a:rPr spc="-114" dirty="0"/>
              <a:t> </a:t>
            </a:r>
            <a:r>
              <a:rPr spc="-70" dirty="0"/>
              <a:t>with </a:t>
            </a:r>
            <a:r>
              <a:rPr spc="5" dirty="0"/>
              <a:t>team</a:t>
            </a:r>
            <a:r>
              <a:rPr spc="-90" dirty="0"/>
              <a:t> </a:t>
            </a:r>
            <a:r>
              <a:rPr spc="-170" dirty="0"/>
              <a:t>is</a:t>
            </a:r>
            <a:r>
              <a:rPr spc="-114" dirty="0"/>
              <a:t> </a:t>
            </a:r>
            <a:r>
              <a:rPr spc="85" dirty="0"/>
              <a:t>face</a:t>
            </a:r>
            <a:r>
              <a:rPr spc="-114" dirty="0"/>
              <a:t> </a:t>
            </a:r>
            <a:r>
              <a:rPr spc="-20" dirty="0"/>
              <a:t>to</a:t>
            </a:r>
            <a:r>
              <a:rPr spc="-95" dirty="0"/>
              <a:t> </a:t>
            </a:r>
            <a:r>
              <a:rPr spc="85" dirty="0"/>
              <a:t>face </a:t>
            </a:r>
            <a:r>
              <a:rPr spc="-550" dirty="0"/>
              <a:t> </a:t>
            </a:r>
            <a:r>
              <a:rPr spc="-30" dirty="0"/>
              <a:t>conversation.</a:t>
            </a:r>
            <a:endParaRPr spc="-3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462009" y="1276858"/>
            <a:ext cx="5327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300" dirty="0">
                <a:solidFill>
                  <a:srgbClr val="EBEBEB"/>
                </a:solidFill>
                <a:latin typeface="Verdana" panose="020B0604030504040204"/>
                <a:cs typeface="Verdana" panose="020B0604030504040204"/>
              </a:rPr>
              <a:t>A</a:t>
            </a:r>
            <a:endParaRPr sz="5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50"/>
              </a:spcBef>
            </a:pPr>
            <a:r>
              <a:rPr spc="-45" dirty="0"/>
              <a:t>sample </a:t>
            </a:r>
            <a:r>
              <a:rPr spc="-40" dirty="0"/>
              <a:t> </a:t>
            </a:r>
            <a:r>
              <a:rPr spc="60" dirty="0"/>
              <a:t>product </a:t>
            </a:r>
            <a:r>
              <a:rPr spc="-1885" dirty="0"/>
              <a:t> </a:t>
            </a:r>
            <a:r>
              <a:rPr spc="150" dirty="0"/>
              <a:t>backlog</a:t>
            </a:r>
            <a:endParaRPr spc="150" dirty="0"/>
          </a:p>
        </p:txBody>
      </p:sp>
      <p:grpSp>
        <p:nvGrpSpPr>
          <p:cNvPr id="17" name="object 17"/>
          <p:cNvGrpSpPr/>
          <p:nvPr/>
        </p:nvGrpSpPr>
        <p:grpSpPr>
          <a:xfrm>
            <a:off x="423672" y="398272"/>
            <a:ext cx="8039100" cy="6057900"/>
            <a:chOff x="423672" y="398272"/>
            <a:chExt cx="8039100" cy="6057900"/>
          </a:xfrm>
        </p:grpSpPr>
        <p:sp>
          <p:nvSpPr>
            <p:cNvPr id="18" name="object 18"/>
            <p:cNvSpPr/>
            <p:nvPr/>
          </p:nvSpPr>
          <p:spPr>
            <a:xfrm>
              <a:off x="423672" y="402335"/>
              <a:ext cx="7847330" cy="6053455"/>
            </a:xfrm>
            <a:custGeom>
              <a:avLst/>
              <a:gdLst/>
              <a:ahLst/>
              <a:cxnLst/>
              <a:rect l="l" t="t" r="r" b="b"/>
              <a:pathLst>
                <a:path w="7847330" h="6053455">
                  <a:moveTo>
                    <a:pt x="7847076" y="6053328"/>
                  </a:moveTo>
                  <a:lnTo>
                    <a:pt x="7841615" y="6017615"/>
                  </a:lnTo>
                  <a:lnTo>
                    <a:pt x="7825486" y="5912891"/>
                  </a:lnTo>
                  <a:lnTo>
                    <a:pt x="7814183" y="5836615"/>
                  </a:lnTo>
                  <a:lnTo>
                    <a:pt x="7802245" y="5745823"/>
                  </a:lnTo>
                  <a:lnTo>
                    <a:pt x="7788021" y="5638063"/>
                  </a:lnTo>
                  <a:lnTo>
                    <a:pt x="7772908" y="5518823"/>
                  </a:lnTo>
                  <a:lnTo>
                    <a:pt x="7757033" y="5384431"/>
                  </a:lnTo>
                  <a:lnTo>
                    <a:pt x="7740269" y="5237950"/>
                  </a:lnTo>
                  <a:lnTo>
                    <a:pt x="7723505" y="5078730"/>
                  </a:lnTo>
                  <a:lnTo>
                    <a:pt x="7706487" y="4909312"/>
                  </a:lnTo>
                  <a:lnTo>
                    <a:pt x="7690612" y="4726432"/>
                  </a:lnTo>
                  <a:lnTo>
                    <a:pt x="7675372" y="4535170"/>
                  </a:lnTo>
                  <a:lnTo>
                    <a:pt x="7661656" y="4332986"/>
                  </a:lnTo>
                  <a:lnTo>
                    <a:pt x="7648448" y="4122293"/>
                  </a:lnTo>
                  <a:lnTo>
                    <a:pt x="7636002" y="3902583"/>
                  </a:lnTo>
                  <a:lnTo>
                    <a:pt x="7631684" y="3789934"/>
                  </a:lnTo>
                  <a:lnTo>
                    <a:pt x="7626858" y="3674999"/>
                  </a:lnTo>
                  <a:lnTo>
                    <a:pt x="7622286" y="3558159"/>
                  </a:lnTo>
                  <a:lnTo>
                    <a:pt x="7619238" y="3440684"/>
                  </a:lnTo>
                  <a:lnTo>
                    <a:pt x="7616571" y="3320796"/>
                  </a:lnTo>
                  <a:lnTo>
                    <a:pt x="7613777" y="3199765"/>
                  </a:lnTo>
                  <a:lnTo>
                    <a:pt x="7611872" y="3076321"/>
                  </a:lnTo>
                  <a:lnTo>
                    <a:pt x="7611872" y="2951607"/>
                  </a:lnTo>
                  <a:lnTo>
                    <a:pt x="7610983" y="2825750"/>
                  </a:lnTo>
                  <a:lnTo>
                    <a:pt x="7611872" y="2698623"/>
                  </a:lnTo>
                  <a:lnTo>
                    <a:pt x="7613777" y="2569591"/>
                  </a:lnTo>
                  <a:lnTo>
                    <a:pt x="7615555" y="2440686"/>
                  </a:lnTo>
                  <a:lnTo>
                    <a:pt x="7619238" y="2310003"/>
                  </a:lnTo>
                  <a:lnTo>
                    <a:pt x="7623175" y="2178050"/>
                  </a:lnTo>
                  <a:lnTo>
                    <a:pt x="7627747" y="2045970"/>
                  </a:lnTo>
                  <a:lnTo>
                    <a:pt x="7634224" y="1912874"/>
                  </a:lnTo>
                  <a:lnTo>
                    <a:pt x="7641844" y="1778508"/>
                  </a:lnTo>
                  <a:lnTo>
                    <a:pt x="7649210" y="1643507"/>
                  </a:lnTo>
                  <a:lnTo>
                    <a:pt x="7658608" y="1508506"/>
                  </a:lnTo>
                  <a:lnTo>
                    <a:pt x="7669911" y="1371727"/>
                  </a:lnTo>
                  <a:lnTo>
                    <a:pt x="7681214" y="1236726"/>
                  </a:lnTo>
                  <a:lnTo>
                    <a:pt x="7694168" y="1099312"/>
                  </a:lnTo>
                  <a:lnTo>
                    <a:pt x="7708519" y="961263"/>
                  </a:lnTo>
                  <a:lnTo>
                    <a:pt x="7723505" y="825119"/>
                  </a:lnTo>
                  <a:lnTo>
                    <a:pt x="7741031" y="687070"/>
                  </a:lnTo>
                  <a:lnTo>
                    <a:pt x="7759954" y="549656"/>
                  </a:lnTo>
                  <a:lnTo>
                    <a:pt x="7778623" y="411607"/>
                  </a:lnTo>
                  <a:lnTo>
                    <a:pt x="7800340" y="274193"/>
                  </a:lnTo>
                  <a:lnTo>
                    <a:pt x="7822565" y="137414"/>
                  </a:lnTo>
                  <a:lnTo>
                    <a:pt x="7845933" y="0"/>
                  </a:lnTo>
                  <a:lnTo>
                    <a:pt x="6784848" y="0"/>
                  </a:lnTo>
                  <a:lnTo>
                    <a:pt x="6592824" y="0"/>
                  </a:lnTo>
                  <a:lnTo>
                    <a:pt x="0" y="0"/>
                  </a:lnTo>
                  <a:lnTo>
                    <a:pt x="0" y="6053328"/>
                  </a:lnTo>
                  <a:lnTo>
                    <a:pt x="6597523" y="6053328"/>
                  </a:lnTo>
                  <a:lnTo>
                    <a:pt x="6784848" y="6053328"/>
                  </a:lnTo>
                  <a:lnTo>
                    <a:pt x="7847076" y="60533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950586" y="398272"/>
              <a:ext cx="511809" cy="3298825"/>
            </a:xfrm>
            <a:custGeom>
              <a:avLst/>
              <a:gdLst/>
              <a:ahLst/>
              <a:cxnLst/>
              <a:rect l="l" t="t" r="r" b="b"/>
              <a:pathLst>
                <a:path w="511809" h="3298825">
                  <a:moveTo>
                    <a:pt x="71113" y="0"/>
                  </a:moveTo>
                  <a:lnTo>
                    <a:pt x="68073" y="38321"/>
                  </a:lnTo>
                  <a:lnTo>
                    <a:pt x="65073" y="78217"/>
                  </a:lnTo>
                  <a:lnTo>
                    <a:pt x="62116" y="119628"/>
                  </a:lnTo>
                  <a:lnTo>
                    <a:pt x="59204" y="162499"/>
                  </a:lnTo>
                  <a:lnTo>
                    <a:pt x="56337" y="206774"/>
                  </a:lnTo>
                  <a:lnTo>
                    <a:pt x="53519" y="252395"/>
                  </a:lnTo>
                  <a:lnTo>
                    <a:pt x="50751" y="299306"/>
                  </a:lnTo>
                  <a:lnTo>
                    <a:pt x="48035" y="347451"/>
                  </a:lnTo>
                  <a:lnTo>
                    <a:pt x="45372" y="396773"/>
                  </a:lnTo>
                  <a:lnTo>
                    <a:pt x="42766" y="447214"/>
                  </a:lnTo>
                  <a:lnTo>
                    <a:pt x="40217" y="498720"/>
                  </a:lnTo>
                  <a:lnTo>
                    <a:pt x="37728" y="551232"/>
                  </a:lnTo>
                  <a:lnTo>
                    <a:pt x="35300" y="604695"/>
                  </a:lnTo>
                  <a:lnTo>
                    <a:pt x="32936" y="659051"/>
                  </a:lnTo>
                  <a:lnTo>
                    <a:pt x="30637" y="714245"/>
                  </a:lnTo>
                  <a:lnTo>
                    <a:pt x="28406" y="770219"/>
                  </a:lnTo>
                  <a:lnTo>
                    <a:pt x="26243" y="826917"/>
                  </a:lnTo>
                  <a:lnTo>
                    <a:pt x="24152" y="884282"/>
                  </a:lnTo>
                  <a:lnTo>
                    <a:pt x="22133" y="942259"/>
                  </a:lnTo>
                  <a:lnTo>
                    <a:pt x="20189" y="1000789"/>
                  </a:lnTo>
                  <a:lnTo>
                    <a:pt x="18322" y="1059817"/>
                  </a:lnTo>
                  <a:lnTo>
                    <a:pt x="16533" y="1119286"/>
                  </a:lnTo>
                  <a:lnTo>
                    <a:pt x="14825" y="1179139"/>
                  </a:lnTo>
                  <a:lnTo>
                    <a:pt x="13200" y="1239320"/>
                  </a:lnTo>
                  <a:lnTo>
                    <a:pt x="11659" y="1299771"/>
                  </a:lnTo>
                  <a:lnTo>
                    <a:pt x="10204" y="1360438"/>
                  </a:lnTo>
                  <a:lnTo>
                    <a:pt x="8837" y="1421262"/>
                  </a:lnTo>
                  <a:lnTo>
                    <a:pt x="7560" y="1482188"/>
                  </a:lnTo>
                  <a:lnTo>
                    <a:pt x="6375" y="1543158"/>
                  </a:lnTo>
                  <a:lnTo>
                    <a:pt x="5284" y="1604116"/>
                  </a:lnTo>
                  <a:lnTo>
                    <a:pt x="4288" y="1665006"/>
                  </a:lnTo>
                  <a:lnTo>
                    <a:pt x="3391" y="1725771"/>
                  </a:lnTo>
                  <a:lnTo>
                    <a:pt x="2592" y="1786354"/>
                  </a:lnTo>
                  <a:lnTo>
                    <a:pt x="1896" y="1846698"/>
                  </a:lnTo>
                  <a:lnTo>
                    <a:pt x="1302" y="1906748"/>
                  </a:lnTo>
                  <a:lnTo>
                    <a:pt x="814" y="1966446"/>
                  </a:lnTo>
                  <a:lnTo>
                    <a:pt x="433" y="2025735"/>
                  </a:lnTo>
                  <a:lnTo>
                    <a:pt x="161" y="2084560"/>
                  </a:lnTo>
                  <a:lnTo>
                    <a:pt x="0" y="2142864"/>
                  </a:lnTo>
                  <a:lnTo>
                    <a:pt x="32" y="2262251"/>
                  </a:lnTo>
                  <a:lnTo>
                    <a:pt x="201" y="2314080"/>
                  </a:lnTo>
                  <a:lnTo>
                    <a:pt x="502" y="2369732"/>
                  </a:lnTo>
                  <a:lnTo>
                    <a:pt x="924" y="2424580"/>
                  </a:lnTo>
                  <a:lnTo>
                    <a:pt x="1469" y="2478566"/>
                  </a:lnTo>
                  <a:lnTo>
                    <a:pt x="2137" y="2531635"/>
                  </a:lnTo>
                  <a:lnTo>
                    <a:pt x="2932" y="2583729"/>
                  </a:lnTo>
                  <a:lnTo>
                    <a:pt x="3855" y="2634793"/>
                  </a:lnTo>
                  <a:lnTo>
                    <a:pt x="4908" y="2684769"/>
                  </a:lnTo>
                  <a:lnTo>
                    <a:pt x="6092" y="2733601"/>
                  </a:lnTo>
                  <a:lnTo>
                    <a:pt x="7411" y="2781233"/>
                  </a:lnTo>
                  <a:lnTo>
                    <a:pt x="8865" y="2827607"/>
                  </a:lnTo>
                  <a:lnTo>
                    <a:pt x="10456" y="2872667"/>
                  </a:lnTo>
                  <a:lnTo>
                    <a:pt x="12187" y="2916357"/>
                  </a:lnTo>
                  <a:lnTo>
                    <a:pt x="14060" y="2958620"/>
                  </a:lnTo>
                  <a:lnTo>
                    <a:pt x="16075" y="2999399"/>
                  </a:lnTo>
                  <a:lnTo>
                    <a:pt x="18236" y="3038637"/>
                  </a:lnTo>
                  <a:lnTo>
                    <a:pt x="23001" y="3112267"/>
                  </a:lnTo>
                  <a:lnTo>
                    <a:pt x="28369" y="3179056"/>
                  </a:lnTo>
                  <a:lnTo>
                    <a:pt x="34355" y="3238552"/>
                  </a:lnTo>
                  <a:lnTo>
                    <a:pt x="102355" y="3298825"/>
                  </a:lnTo>
                  <a:lnTo>
                    <a:pt x="107562" y="3122803"/>
                  </a:lnTo>
                  <a:lnTo>
                    <a:pt x="111499" y="3032760"/>
                  </a:lnTo>
                  <a:lnTo>
                    <a:pt x="115436" y="2940685"/>
                  </a:lnTo>
                  <a:lnTo>
                    <a:pt x="119627" y="2847340"/>
                  </a:lnTo>
                  <a:lnTo>
                    <a:pt x="125215" y="2753487"/>
                  </a:lnTo>
                  <a:lnTo>
                    <a:pt x="130930" y="2657982"/>
                  </a:lnTo>
                  <a:lnTo>
                    <a:pt x="136645" y="2560701"/>
                  </a:lnTo>
                  <a:lnTo>
                    <a:pt x="143249" y="2462276"/>
                  </a:lnTo>
                  <a:lnTo>
                    <a:pt x="151250" y="2362962"/>
                  </a:lnTo>
                  <a:lnTo>
                    <a:pt x="158870" y="2262251"/>
                  </a:lnTo>
                  <a:lnTo>
                    <a:pt x="167633" y="2160778"/>
                  </a:lnTo>
                  <a:lnTo>
                    <a:pt x="177285" y="2058289"/>
                  </a:lnTo>
                  <a:lnTo>
                    <a:pt x="186937" y="1955418"/>
                  </a:lnTo>
                  <a:lnTo>
                    <a:pt x="209416" y="1745995"/>
                  </a:lnTo>
                  <a:lnTo>
                    <a:pt x="221354" y="1641348"/>
                  </a:lnTo>
                  <a:lnTo>
                    <a:pt x="234562" y="1535556"/>
                  </a:lnTo>
                  <a:lnTo>
                    <a:pt x="248786" y="1428495"/>
                  </a:lnTo>
                  <a:lnTo>
                    <a:pt x="262883" y="1321307"/>
                  </a:lnTo>
                  <a:lnTo>
                    <a:pt x="278504" y="1214374"/>
                  </a:lnTo>
                  <a:lnTo>
                    <a:pt x="295395" y="1105535"/>
                  </a:lnTo>
                  <a:lnTo>
                    <a:pt x="312286" y="998601"/>
                  </a:lnTo>
                  <a:lnTo>
                    <a:pt x="330701" y="889888"/>
                  </a:lnTo>
                  <a:lnTo>
                    <a:pt x="349878" y="780288"/>
                  </a:lnTo>
                  <a:lnTo>
                    <a:pt x="369563" y="672591"/>
                  </a:lnTo>
                  <a:lnTo>
                    <a:pt x="391153" y="563752"/>
                  </a:lnTo>
                  <a:lnTo>
                    <a:pt x="413759" y="455040"/>
                  </a:lnTo>
                  <a:lnTo>
                    <a:pt x="436111" y="346328"/>
                  </a:lnTo>
                  <a:lnTo>
                    <a:pt x="460749" y="237998"/>
                  </a:lnTo>
                  <a:lnTo>
                    <a:pt x="485895" y="129793"/>
                  </a:lnTo>
                  <a:lnTo>
                    <a:pt x="511676" y="21716"/>
                  </a:lnTo>
                  <a:lnTo>
                    <a:pt x="71113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9472" y="1923288"/>
              <a:ext cx="6443472" cy="301142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40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240648" y="1852929"/>
            <a:ext cx="291592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Putti</a:t>
            </a:r>
            <a:r>
              <a:rPr spc="-310" dirty="0"/>
              <a:t>n</a:t>
            </a:r>
            <a:r>
              <a:rPr spc="265" dirty="0"/>
              <a:t>g</a:t>
            </a:r>
            <a:r>
              <a:rPr spc="-405" dirty="0"/>
              <a:t> </a:t>
            </a:r>
            <a:r>
              <a:rPr spc="-365" dirty="0"/>
              <a:t>it  </a:t>
            </a:r>
            <a:r>
              <a:rPr spc="-125" dirty="0"/>
              <a:t>all </a:t>
            </a:r>
            <a:r>
              <a:rPr spc="-120" dirty="0"/>
              <a:t> </a:t>
            </a:r>
            <a:r>
              <a:rPr spc="45" dirty="0"/>
              <a:t>toge</a:t>
            </a:r>
            <a:r>
              <a:rPr spc="5" dirty="0"/>
              <a:t>t</a:t>
            </a:r>
            <a:r>
              <a:rPr spc="-170" dirty="0"/>
              <a:t>her</a:t>
            </a:r>
            <a:endParaRPr spc="-170" dirty="0"/>
          </a:p>
        </p:txBody>
      </p:sp>
      <p:sp>
        <p:nvSpPr>
          <p:cNvPr id="17" name="object 17"/>
          <p:cNvSpPr txBox="1"/>
          <p:nvPr/>
        </p:nvSpPr>
        <p:spPr>
          <a:xfrm>
            <a:off x="10552938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41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56132" y="2092451"/>
            <a:ext cx="6573520" cy="2766060"/>
            <a:chOff x="1056132" y="2092451"/>
            <a:chExt cx="6573520" cy="276606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6132" y="2092451"/>
              <a:ext cx="6573011" cy="27660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472" y="2095499"/>
              <a:ext cx="6470777" cy="2663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381749"/>
              <a:ext cx="12192000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170"/>
              <a:ext cx="476377" cy="5910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0"/>
              <a:ext cx="12192000" cy="46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272" y="471424"/>
              <a:ext cx="482726" cy="5910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57115" y="1930908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h="3200400">
                  <a:moveTo>
                    <a:pt x="0" y="0"/>
                  </a:moveTo>
                  <a:lnTo>
                    <a:pt x="0" y="3200399"/>
                  </a:lnTo>
                </a:path>
              </a:pathLst>
            </a:custGeom>
            <a:ln w="15875">
              <a:solidFill>
                <a:srgbClr val="3A2F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374773" y="2920111"/>
            <a:ext cx="158305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Verdana" panose="020B0604030504040204"/>
                <a:cs typeface="Verdana" panose="020B0604030504040204"/>
              </a:rPr>
              <a:t>Product  </a:t>
            </a:r>
            <a:r>
              <a:rPr sz="3200" spc="-5" dirty="0">
                <a:latin typeface="Verdana" panose="020B0604030504040204"/>
                <a:cs typeface="Verdana" panose="020B0604030504040204"/>
              </a:rPr>
              <a:t>Owner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7673" y="1733804"/>
            <a:ext cx="5038090" cy="32556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Def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ur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duct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55" dirty="0">
                <a:latin typeface="Verdana" panose="020B0604030504040204"/>
                <a:cs typeface="Verdana" panose="020B0604030504040204"/>
              </a:rPr>
              <a:t>Decide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release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5" dirty="0">
                <a:latin typeface="Verdana" panose="020B0604030504040204"/>
                <a:cs typeface="Verdana" panose="020B0604030504040204"/>
              </a:rPr>
              <a:t>date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content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li</a:t>
            </a:r>
            <a:r>
              <a:rPr sz="1800" spc="-17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8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od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ct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33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)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467995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95" dirty="0">
                <a:latin typeface="Verdana" panose="020B0604030504040204"/>
                <a:cs typeface="Verdana" panose="020B0604030504040204"/>
              </a:rPr>
              <a:t>z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ur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cco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mar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k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t  </a:t>
            </a:r>
            <a:r>
              <a:rPr sz="1800" dirty="0">
                <a:latin typeface="Verdana" panose="020B0604030504040204"/>
                <a:cs typeface="Verdana" panose="020B0604030504040204"/>
              </a:rPr>
              <a:t>value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j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ust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ur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ry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, 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ded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75" dirty="0">
                <a:latin typeface="Verdana" panose="020B0604030504040204"/>
                <a:cs typeface="Verdana" panose="020B0604030504040204"/>
              </a:rPr>
              <a:t>cc</a:t>
            </a:r>
            <a:r>
              <a:rPr sz="1800" spc="1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or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j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ct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ork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su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6733" y="823087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42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381749"/>
              <a:ext cx="12192000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170"/>
              <a:ext cx="476377" cy="5910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0"/>
              <a:ext cx="12192000" cy="46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272" y="471424"/>
              <a:ext cx="482726" cy="5910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57115" y="1930908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h="3200400">
                  <a:moveTo>
                    <a:pt x="0" y="0"/>
                  </a:moveTo>
                  <a:lnTo>
                    <a:pt x="0" y="3200399"/>
                  </a:lnTo>
                </a:path>
              </a:pathLst>
            </a:custGeom>
            <a:ln w="15875">
              <a:solidFill>
                <a:srgbClr val="3A2F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381125" y="2920111"/>
            <a:ext cx="257619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861820">
              <a:lnSpc>
                <a:spcPct val="100000"/>
              </a:lnSpc>
              <a:spcBef>
                <a:spcPts val="105"/>
              </a:spcBef>
            </a:pPr>
            <a:r>
              <a:rPr sz="3200" spc="-140" dirty="0">
                <a:latin typeface="Verdana" panose="020B0604030504040204"/>
                <a:cs typeface="Verdana" panose="020B0604030504040204"/>
              </a:rPr>
              <a:t>The  </a:t>
            </a:r>
            <a:r>
              <a:rPr sz="3200" spc="-165" dirty="0">
                <a:latin typeface="Verdana" panose="020B0604030504040204"/>
                <a:cs typeface="Verdana" panose="020B0604030504040204"/>
              </a:rPr>
              <a:t>Scr</a:t>
            </a:r>
            <a:r>
              <a:rPr sz="3200" spc="-195" dirty="0">
                <a:latin typeface="Verdana" panose="020B0604030504040204"/>
                <a:cs typeface="Verdana" panose="020B0604030504040204"/>
              </a:rPr>
              <a:t>u</a:t>
            </a:r>
            <a:r>
              <a:rPr sz="3200" spc="75" dirty="0">
                <a:latin typeface="Verdana" panose="020B0604030504040204"/>
                <a:cs typeface="Verdana" panose="020B0604030504040204"/>
              </a:rPr>
              <a:t>m</a:t>
            </a:r>
            <a:r>
              <a:rPr sz="3200" spc="50" dirty="0">
                <a:latin typeface="Verdana" panose="020B0604030504040204"/>
                <a:cs typeface="Verdana" panose="020B0604030504040204"/>
              </a:rPr>
              <a:t>M</a:t>
            </a:r>
            <a:r>
              <a:rPr sz="3200" spc="-120" dirty="0">
                <a:latin typeface="Verdana" panose="020B0604030504040204"/>
                <a:cs typeface="Verdana" panose="020B0604030504040204"/>
              </a:rPr>
              <a:t>aster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7673" y="1596643"/>
            <a:ext cx="5130800" cy="352996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ma</a:t>
            </a:r>
            <a:r>
              <a:rPr sz="180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pr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j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ct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Scru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75" dirty="0">
                <a:latin typeface="Verdana" panose="020B0604030504040204"/>
                <a:cs typeface="Verdana" panose="020B0604030504040204"/>
              </a:rPr>
              <a:t>d 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practices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mo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mp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me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78740" indent="-3429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Ensure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that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team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is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fully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functional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 </a:t>
            </a:r>
            <a:r>
              <a:rPr sz="1800" spc="-6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latin typeface="Verdana" panose="020B0604030504040204"/>
                <a:cs typeface="Verdana" panose="020B0604030504040204"/>
              </a:rPr>
              <a:t>productive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266065" indent="-3429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20" dirty="0">
                <a:latin typeface="Verdana" panose="020B0604030504040204"/>
                <a:cs typeface="Verdana" panose="020B0604030504040204"/>
              </a:rPr>
              <a:t>coop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acr</a:t>
            </a:r>
            <a:r>
              <a:rPr sz="1800" spc="5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24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ro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90" dirty="0">
                <a:latin typeface="Verdana" panose="020B0604030504040204"/>
                <a:cs typeface="Verdana" panose="020B0604030504040204"/>
              </a:rPr>
              <a:t>s 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functions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215" dirty="0">
                <a:latin typeface="Verdana" panose="020B0604030504040204"/>
                <a:cs typeface="Verdana" panose="020B0604030504040204"/>
              </a:rPr>
              <a:t>Sh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fr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x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</a:pPr>
            <a:r>
              <a:rPr sz="1800" spc="-40" dirty="0">
                <a:latin typeface="Verdana" panose="020B0604030504040204"/>
                <a:cs typeface="Verdana" panose="020B0604030504040204"/>
              </a:rPr>
              <a:t>interferences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06733" y="823087"/>
            <a:ext cx="3092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43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1270"/>
              <a:ext cx="12192000" cy="685673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73020" y="3163646"/>
            <a:ext cx="18859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70" dirty="0">
                <a:latin typeface="Verdana" panose="020B0604030504040204"/>
                <a:cs typeface="Verdana" panose="020B0604030504040204"/>
              </a:rPr>
              <a:t>The</a:t>
            </a:r>
            <a:r>
              <a:rPr sz="3200" spc="-254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40" dirty="0">
                <a:latin typeface="Verdana" panose="020B0604030504040204"/>
                <a:cs typeface="Verdana" panose="020B0604030504040204"/>
              </a:rPr>
              <a:t>team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57115" y="1930907"/>
            <a:ext cx="0" cy="3200400"/>
          </a:xfrm>
          <a:custGeom>
            <a:avLst/>
            <a:gdLst/>
            <a:ahLst/>
            <a:cxnLst/>
            <a:rect l="l" t="t" r="r" b="b"/>
            <a:pathLst>
              <a:path h="3200400">
                <a:moveTo>
                  <a:pt x="0" y="0"/>
                </a:moveTo>
                <a:lnTo>
                  <a:pt x="0" y="3200399"/>
                </a:lnTo>
              </a:path>
            </a:pathLst>
          </a:custGeom>
          <a:ln w="15875">
            <a:solidFill>
              <a:srgbClr val="3A2F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7673" y="2101596"/>
            <a:ext cx="4488815" cy="25196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36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19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5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9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Cro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fu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320" dirty="0">
                <a:latin typeface="Verdana" panose="020B0604030504040204"/>
                <a:cs typeface="Verdana" panose="020B0604030504040204"/>
              </a:rPr>
              <a:t>: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756285" marR="5080" indent="-287020">
              <a:lnSpc>
                <a:spcPct val="100000"/>
              </a:lnSpc>
              <a:spcBef>
                <a:spcPts val="1005"/>
              </a:spcBef>
              <a:tabLst>
                <a:tab pos="756285" algn="l"/>
              </a:tabLst>
            </a:pP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250" spc="-10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600" spc="-60" dirty="0">
                <a:latin typeface="Verdana" panose="020B0604030504040204"/>
                <a:cs typeface="Verdana" panose="020B0604030504040204"/>
              </a:rPr>
              <a:t>Prog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spc="40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mers,</a:t>
            </a:r>
            <a:r>
              <a:rPr sz="16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4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90" dirty="0">
                <a:latin typeface="Verdana" panose="020B0604030504040204"/>
                <a:cs typeface="Verdana" panose="020B0604030504040204"/>
              </a:rPr>
              <a:t>rs,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30" dirty="0">
                <a:latin typeface="Verdana" panose="020B0604030504040204"/>
                <a:cs typeface="Verdana" panose="020B0604030504040204"/>
              </a:rPr>
              <a:t>us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04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45" dirty="0">
                <a:latin typeface="Verdana" panose="020B0604030504040204"/>
                <a:cs typeface="Verdana" panose="020B0604030504040204"/>
              </a:rPr>
              <a:t>xp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dirty="0">
                <a:latin typeface="Verdana" panose="020B0604030504040204"/>
                <a:cs typeface="Verdana" panose="020B0604030504040204"/>
              </a:rPr>
              <a:t>rience  </a:t>
            </a:r>
            <a:r>
              <a:rPr sz="1600" spc="8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22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spc="6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spc="2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90" dirty="0">
                <a:latin typeface="Verdana" panose="020B0604030504040204"/>
                <a:cs typeface="Verdana" panose="020B0604030504040204"/>
              </a:rPr>
              <a:t>rs,</a:t>
            </a:r>
            <a:r>
              <a:rPr sz="16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spc="-10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spc="25" dirty="0">
                <a:latin typeface="Verdana" panose="020B0604030504040204"/>
                <a:cs typeface="Verdana" panose="020B0604030504040204"/>
              </a:rPr>
              <a:t>c.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5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mb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35" dirty="0">
                <a:latin typeface="Verdana" panose="020B0604030504040204"/>
                <a:cs typeface="Verdana" panose="020B0604030504040204"/>
              </a:rPr>
              <a:t>rs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fu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me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450" spc="-145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M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10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xc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0" dirty="0">
                <a:latin typeface="Verdana" panose="020B0604030504040204"/>
                <a:cs typeface="Verdana" panose="020B0604030504040204"/>
              </a:rPr>
              <a:t>(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.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.,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14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1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11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se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latin typeface="Verdana" panose="020B0604030504040204"/>
                <a:cs typeface="Verdana" panose="020B0604030504040204"/>
              </a:rPr>
              <a:t>administrator)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9433" y="823087"/>
            <a:ext cx="296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spc="-1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44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2118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/>
              <a:t>The</a:t>
            </a:r>
            <a:r>
              <a:rPr sz="3600" spc="-260" dirty="0"/>
              <a:t> </a:t>
            </a:r>
            <a:r>
              <a:rPr sz="3600" spc="40" dirty="0"/>
              <a:t>team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1233932" y="2479698"/>
            <a:ext cx="7609205" cy="146621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spc="-4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4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ea</a:t>
            </a:r>
            <a:r>
              <a:rPr sz="2400" spc="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</a:t>
            </a:r>
            <a:r>
              <a:rPr sz="2400" spc="-3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4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ar</a:t>
            </a:r>
            <a:r>
              <a:rPr sz="2400" spc="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sel</a:t>
            </a:r>
            <a:r>
              <a:rPr sz="2400" spc="-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f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org</a:t>
            </a:r>
            <a:r>
              <a:rPr sz="24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4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2400" spc="-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-26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z</a:t>
            </a:r>
            <a:r>
              <a:rPr sz="24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4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ng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6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3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dea</a:t>
            </a:r>
            <a:r>
              <a:rPr sz="20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,</a:t>
            </a:r>
            <a:r>
              <a:rPr sz="2000" spc="-1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no</a:t>
            </a:r>
            <a:r>
              <a:rPr sz="2000" spc="-15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le</a:t>
            </a:r>
            <a:r>
              <a:rPr sz="2000" spc="-11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000" spc="-20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</a:t>
            </a:r>
            <a:r>
              <a:rPr sz="2000" spc="3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7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-12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ra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000" spc="-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000" spc="-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r>
              <a:rPr sz="2000" spc="-18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000" spc="-1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000" spc="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2000" spc="9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000" spc="-14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ssibili</a:t>
            </a:r>
            <a:r>
              <a:rPr sz="2000" spc="-13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000" spc="-11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y</a:t>
            </a:r>
            <a:endParaRPr sz="20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B31166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spc="-2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Membership</a:t>
            </a:r>
            <a:r>
              <a:rPr sz="2400" spc="-204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should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10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change</a:t>
            </a:r>
            <a:r>
              <a:rPr sz="2400" spc="-19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only</a:t>
            </a:r>
            <a:r>
              <a:rPr sz="2400" spc="-18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5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between</a:t>
            </a:r>
            <a:r>
              <a:rPr sz="2400" spc="-165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400" spc="-170" dirty="0">
                <a:solidFill>
                  <a:srgbClr val="404040"/>
                </a:solidFill>
                <a:latin typeface="Verdana" panose="020B0604030504040204"/>
                <a:cs typeface="Verdana" panose="020B0604030504040204"/>
              </a:rPr>
              <a:t>sprints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62970" y="570992"/>
            <a:ext cx="41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45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3326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rgbClr val="FFFFFF"/>
                </a:solidFill>
              </a:rPr>
              <a:t>Agile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-100" dirty="0">
                <a:solidFill>
                  <a:srgbClr val="FFFFFF"/>
                </a:solidFill>
              </a:rPr>
              <a:t>Principles</a:t>
            </a:r>
            <a:endParaRPr sz="3600"/>
          </a:p>
        </p:txBody>
      </p:sp>
      <p:grpSp>
        <p:nvGrpSpPr>
          <p:cNvPr id="15" name="object 15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662031" y="570992"/>
            <a:ext cx="22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5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42060" y="2307310"/>
            <a:ext cx="9709785" cy="84455"/>
            <a:chOff x="1242060" y="2307310"/>
            <a:chExt cx="9709785" cy="8445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2307310"/>
              <a:ext cx="9709404" cy="839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86256" y="2325623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E23C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242060" y="2877286"/>
            <a:ext cx="9709785" cy="84455"/>
            <a:chOff x="1242060" y="2877286"/>
            <a:chExt cx="9709785" cy="8445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2877286"/>
              <a:ext cx="9709404" cy="839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86256" y="2895599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E35F3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242060" y="3447262"/>
            <a:ext cx="9709785" cy="84455"/>
            <a:chOff x="1242060" y="3447262"/>
            <a:chExt cx="9709785" cy="8445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3447262"/>
              <a:ext cx="9709404" cy="839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86256" y="3465575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E9933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242060" y="4017238"/>
            <a:ext cx="9709785" cy="84455"/>
            <a:chOff x="1242060" y="4017238"/>
            <a:chExt cx="9709785" cy="844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4017238"/>
              <a:ext cx="9709404" cy="839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286256" y="4035551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9B6B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1242060" y="4587214"/>
            <a:ext cx="9709785" cy="84455"/>
            <a:chOff x="1242060" y="4587214"/>
            <a:chExt cx="9709785" cy="8445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4587214"/>
              <a:ext cx="9709404" cy="839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86256" y="4605527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D43CD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1242060" y="5157190"/>
            <a:ext cx="9709785" cy="84455"/>
            <a:chOff x="1242060" y="5157190"/>
            <a:chExt cx="9709785" cy="84455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060" y="5157190"/>
              <a:ext cx="9709404" cy="839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86256" y="5175504"/>
              <a:ext cx="9625965" cy="0"/>
            </a:xfrm>
            <a:custGeom>
              <a:avLst/>
              <a:gdLst/>
              <a:ahLst/>
              <a:cxnLst/>
              <a:rect l="l" t="t" r="r" b="b"/>
              <a:pathLst>
                <a:path w="9625965">
                  <a:moveTo>
                    <a:pt x="0" y="0"/>
                  </a:moveTo>
                  <a:lnTo>
                    <a:pt x="9625584" y="0"/>
                  </a:lnTo>
                </a:path>
              </a:pathLst>
            </a:custGeom>
            <a:ln w="9525">
              <a:solidFill>
                <a:srgbClr val="E23C6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331467" y="2347976"/>
            <a:ext cx="9396730" cy="3314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5" indent="-212090">
              <a:lnSpc>
                <a:spcPct val="100000"/>
              </a:lnSpc>
              <a:spcBef>
                <a:spcPts val="100"/>
              </a:spcBef>
              <a:buAutoNum type="arabicPeriod" startAt="7"/>
              <a:tabLst>
                <a:tab pos="224790" algn="l"/>
              </a:tabLst>
            </a:pP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Working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primary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measure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progress.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Verdana" panose="020B0604030504040204"/>
              <a:buAutoNum type="arabicPeriod" startAt="7"/>
            </a:pPr>
            <a:endParaRPr sz="2350">
              <a:latin typeface="Verdana" panose="020B0604030504040204"/>
              <a:cs typeface="Verdana" panose="020B0604030504040204"/>
            </a:endParaRPr>
          </a:p>
          <a:p>
            <a:pPr marL="12700" marR="156845">
              <a:lnSpc>
                <a:spcPts val="1660"/>
              </a:lnSpc>
              <a:buAutoNum type="arabicPeriod" startAt="7"/>
              <a:tabLst>
                <a:tab pos="224790" algn="l"/>
              </a:tabLst>
            </a:pP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Agile</a:t>
            </a:r>
            <a:r>
              <a:rPr sz="15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processes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promote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sustainable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development.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sponsors,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developers,</a:t>
            </a:r>
            <a:r>
              <a:rPr sz="15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users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should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 </a:t>
            </a:r>
            <a:r>
              <a:rPr sz="1500" spc="-509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able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maintain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constant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pace.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 marL="224155" indent="-212090">
              <a:lnSpc>
                <a:spcPct val="100000"/>
              </a:lnSpc>
              <a:spcBef>
                <a:spcPts val="1000"/>
              </a:spcBef>
              <a:buAutoNum type="arabicPeriod" startAt="7"/>
              <a:tabLst>
                <a:tab pos="224790" algn="l"/>
              </a:tabLst>
            </a:pP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Continuous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attention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technical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excellence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good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design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enhances</a:t>
            </a:r>
            <a:r>
              <a:rPr sz="15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agility.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Verdana" panose="020B0604030504040204"/>
              <a:buAutoNum type="arabicPeriod" startAt="7"/>
            </a:pPr>
            <a:endParaRPr sz="2200">
              <a:latin typeface="Verdana" panose="020B0604030504040204"/>
              <a:cs typeface="Verdana" panose="020B0604030504040204"/>
            </a:endParaRPr>
          </a:p>
          <a:p>
            <a:pPr marL="328930" indent="-316865">
              <a:lnSpc>
                <a:spcPct val="100000"/>
              </a:lnSpc>
              <a:spcBef>
                <a:spcPts val="5"/>
              </a:spcBef>
              <a:buAutoNum type="arabicPeriod" startAt="7"/>
              <a:tabLst>
                <a:tab pos="329565" algn="l"/>
              </a:tabLst>
            </a:pPr>
            <a:r>
              <a:rPr sz="15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Simplicity</a:t>
            </a:r>
            <a:r>
              <a:rPr sz="15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art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maximizing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amount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work</a:t>
            </a:r>
            <a:r>
              <a:rPr sz="1500" spc="2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done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essential.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Verdana" panose="020B0604030504040204"/>
              <a:buAutoNum type="arabicPeriod" startAt="7"/>
            </a:pPr>
            <a:endParaRPr sz="2200">
              <a:latin typeface="Verdana" panose="020B0604030504040204"/>
              <a:cs typeface="Verdana" panose="020B0604030504040204"/>
            </a:endParaRPr>
          </a:p>
          <a:p>
            <a:pPr marL="328930" indent="-316865">
              <a:lnSpc>
                <a:spcPct val="100000"/>
              </a:lnSpc>
              <a:buAutoNum type="arabicPeriod" startAt="7"/>
              <a:tabLst>
                <a:tab pos="329565" algn="l"/>
              </a:tabLst>
            </a:pPr>
            <a:r>
              <a:rPr sz="15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best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architectures,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requirements,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designs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emerge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from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self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organizing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teams.</a:t>
            </a:r>
            <a:endParaRPr sz="1500">
              <a:latin typeface="Verdana" panose="020B0604030504040204"/>
              <a:cs typeface="Verdana" panose="020B060403050404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Verdana" panose="020B0604030504040204"/>
              <a:buAutoNum type="arabicPeriod" startAt="7"/>
            </a:pPr>
            <a:endParaRPr sz="2350">
              <a:latin typeface="Verdana" panose="020B0604030504040204"/>
              <a:cs typeface="Verdana" panose="020B0604030504040204"/>
            </a:endParaRPr>
          </a:p>
          <a:p>
            <a:pPr marL="12700" marR="5080">
              <a:lnSpc>
                <a:spcPts val="1660"/>
              </a:lnSpc>
              <a:buAutoNum type="arabicPeriod" startAt="7"/>
              <a:tabLst>
                <a:tab pos="329565" algn="l"/>
              </a:tabLst>
            </a:pPr>
            <a:r>
              <a:rPr sz="15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At</a:t>
            </a:r>
            <a:r>
              <a:rPr sz="15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regular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intervals,</a:t>
            </a:r>
            <a:r>
              <a:rPr sz="15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team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reflects</a:t>
            </a:r>
            <a:r>
              <a:rPr sz="15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how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to</a:t>
            </a:r>
            <a:r>
              <a:rPr sz="15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become</a:t>
            </a:r>
            <a:r>
              <a:rPr sz="150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more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effective,</a:t>
            </a:r>
            <a:r>
              <a:rPr sz="15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then</a:t>
            </a:r>
            <a:r>
              <a:rPr sz="15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tunes</a:t>
            </a:r>
            <a:r>
              <a:rPr sz="15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5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adjusts</a:t>
            </a:r>
            <a:r>
              <a:rPr sz="15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its </a:t>
            </a:r>
            <a:r>
              <a:rPr sz="1500" spc="-5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behavior</a:t>
            </a:r>
            <a:r>
              <a:rPr sz="15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accordingly.</a:t>
            </a:r>
            <a:endParaRPr sz="15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0248" y="186690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11277600" h="4533900">
                  <a:moveTo>
                    <a:pt x="0" y="0"/>
                  </a:moveTo>
                  <a:lnTo>
                    <a:pt x="0" y="4533900"/>
                  </a:lnTo>
                  <a:lnTo>
                    <a:pt x="11277600" y="4533900"/>
                  </a:lnTo>
                  <a:lnTo>
                    <a:pt x="11277600" y="400050"/>
                  </a:lnTo>
                  <a:lnTo>
                    <a:pt x="6013450" y="400050"/>
                  </a:lnTo>
                  <a:lnTo>
                    <a:pt x="5546725" y="398399"/>
                  </a:lnTo>
                  <a:lnTo>
                    <a:pt x="4648200" y="381000"/>
                  </a:lnTo>
                  <a:lnTo>
                    <a:pt x="4006850" y="357124"/>
                  </a:lnTo>
                  <a:lnTo>
                    <a:pt x="3205099" y="314325"/>
                  </a:lnTo>
                  <a:lnTo>
                    <a:pt x="2471674" y="265049"/>
                  </a:lnTo>
                  <a:lnTo>
                    <a:pt x="2131949" y="238125"/>
                  </a:lnTo>
                  <a:lnTo>
                    <a:pt x="1519174" y="180975"/>
                  </a:lnTo>
                  <a:lnTo>
                    <a:pt x="773112" y="99949"/>
                  </a:lnTo>
                  <a:lnTo>
                    <a:pt x="403224" y="55499"/>
                  </a:lnTo>
                  <a:lnTo>
                    <a:pt x="0" y="0"/>
                  </a:lnTo>
                  <a:close/>
                </a:path>
                <a:path w="11277600" h="4533900">
                  <a:moveTo>
                    <a:pt x="11277600" y="1524"/>
                  </a:moveTo>
                  <a:lnTo>
                    <a:pt x="10510774" y="115824"/>
                  </a:lnTo>
                  <a:lnTo>
                    <a:pt x="9740900" y="209550"/>
                  </a:lnTo>
                  <a:lnTo>
                    <a:pt x="9486900" y="234950"/>
                  </a:lnTo>
                  <a:lnTo>
                    <a:pt x="8974074" y="280924"/>
                  </a:lnTo>
                  <a:lnTo>
                    <a:pt x="8467725" y="319024"/>
                  </a:lnTo>
                  <a:lnTo>
                    <a:pt x="8215249" y="334899"/>
                  </a:lnTo>
                  <a:lnTo>
                    <a:pt x="7465949" y="371475"/>
                  </a:lnTo>
                  <a:lnTo>
                    <a:pt x="6731000" y="392049"/>
                  </a:lnTo>
                  <a:lnTo>
                    <a:pt x="6013450" y="400050"/>
                  </a:lnTo>
                  <a:lnTo>
                    <a:pt x="11277600" y="400050"/>
                  </a:lnTo>
                  <a:lnTo>
                    <a:pt x="11277600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3221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>
                <a:solidFill>
                  <a:srgbClr val="FFFFFF"/>
                </a:solidFill>
              </a:rPr>
              <a:t>Agile</a:t>
            </a:r>
            <a:r>
              <a:rPr sz="3600" spc="-260" dirty="0">
                <a:solidFill>
                  <a:srgbClr val="FFFFFF"/>
                </a:solidFill>
              </a:rPr>
              <a:t> </a:t>
            </a:r>
            <a:r>
              <a:rPr sz="3600" spc="15" dirty="0">
                <a:solidFill>
                  <a:srgbClr val="FFFFFF"/>
                </a:solidFill>
              </a:rPr>
              <a:t>Methods</a:t>
            </a:r>
            <a:endParaRPr sz="3600"/>
          </a:p>
        </p:txBody>
      </p:sp>
      <p:grpSp>
        <p:nvGrpSpPr>
          <p:cNvPr id="14" name="object 14"/>
          <p:cNvGrpSpPr/>
          <p:nvPr/>
        </p:nvGrpSpPr>
        <p:grpSpPr>
          <a:xfrm>
            <a:off x="10398252" y="0"/>
            <a:ext cx="760730" cy="1203960"/>
            <a:chOff x="10398252" y="0"/>
            <a:chExt cx="760730" cy="12039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662031" y="570992"/>
            <a:ext cx="222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6</a:t>
            </a:r>
            <a:endParaRPr sz="2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00911" y="2346947"/>
            <a:ext cx="9745980" cy="2014855"/>
            <a:chOff x="1200911" y="2346947"/>
            <a:chExt cx="9745980" cy="20148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631" y="2346947"/>
              <a:ext cx="9700260" cy="9906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911" y="2356078"/>
              <a:ext cx="9681972" cy="102415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6255" y="2360675"/>
              <a:ext cx="9625584" cy="9159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631" y="3328403"/>
              <a:ext cx="9700260" cy="9906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0911" y="3337534"/>
              <a:ext cx="9592056" cy="102415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255" y="3342131"/>
              <a:ext cx="9625584" cy="91592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06778" y="2449449"/>
            <a:ext cx="9196070" cy="32200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540"/>
              </a:lnSpc>
              <a:spcBef>
                <a:spcPts val="370"/>
              </a:spcBef>
            </a:pP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Agile</a:t>
            </a:r>
            <a:r>
              <a:rPr sz="23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3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development</a:t>
            </a:r>
            <a:r>
              <a:rPr sz="23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2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is</a:t>
            </a:r>
            <a:r>
              <a:rPr sz="23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3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group</a:t>
            </a:r>
            <a:r>
              <a:rPr sz="23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23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software</a:t>
            </a:r>
            <a:r>
              <a:rPr sz="23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development </a:t>
            </a:r>
            <a:r>
              <a:rPr sz="2300" spc="-7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method</a:t>
            </a:r>
            <a:r>
              <a:rPr sz="23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3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300" spc="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</a:t>
            </a:r>
            <a:r>
              <a:rPr sz="23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gies</a:t>
            </a:r>
            <a:r>
              <a:rPr sz="23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2300" spc="-1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ar</a:t>
            </a:r>
            <a:r>
              <a:rPr sz="23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3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bas</a:t>
            </a:r>
            <a:r>
              <a:rPr sz="23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30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23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2300" spc="-1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3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3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300" spc="-17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mi</a:t>
            </a:r>
            <a:r>
              <a:rPr sz="23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3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3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</a:t>
            </a:r>
            <a:r>
              <a:rPr sz="2300" spc="-2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</a:t>
            </a:r>
            <a:r>
              <a:rPr sz="2300" spc="-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ncip</a:t>
            </a: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</a:t>
            </a:r>
            <a:r>
              <a:rPr sz="23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23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3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.</a:t>
            </a:r>
            <a:endParaRPr sz="2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2650"/>
              </a:lnSpc>
              <a:spcBef>
                <a:spcPts val="2380"/>
              </a:spcBef>
            </a:pP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Agile</a:t>
            </a:r>
            <a:r>
              <a:rPr sz="2300" spc="-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methodologies</a:t>
            </a:r>
            <a:r>
              <a:rPr sz="2300" spc="-2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generally</a:t>
            </a:r>
            <a:r>
              <a:rPr sz="23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promote</a:t>
            </a:r>
            <a:r>
              <a:rPr sz="2300" spc="-1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1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3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project</a:t>
            </a:r>
            <a:r>
              <a:rPr sz="23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management</a:t>
            </a:r>
            <a:endParaRPr sz="23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2650"/>
              </a:lnSpc>
            </a:pPr>
            <a:r>
              <a:rPr sz="23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proces</a:t>
            </a:r>
            <a:r>
              <a:rPr sz="23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2300" spc="-20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</a:t>
            </a:r>
            <a:r>
              <a:rPr sz="23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23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23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</a:t>
            </a:r>
            <a:r>
              <a:rPr sz="2300" spc="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23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ourages</a:t>
            </a:r>
            <a:endParaRPr sz="2300">
              <a:latin typeface="Verdana" panose="020B0604030504040204"/>
              <a:cs typeface="Verdana" panose="020B0604030504040204"/>
            </a:endParaRPr>
          </a:p>
          <a:p>
            <a:pPr marL="358140" indent="-172720">
              <a:lnSpc>
                <a:spcPct val="100000"/>
              </a:lnSpc>
              <a:spcBef>
                <a:spcPts val="1135"/>
              </a:spcBef>
              <a:buChar char="•"/>
              <a:tabLst>
                <a:tab pos="358775" algn="l"/>
              </a:tabLst>
            </a:pP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fr</a:t>
            </a:r>
            <a:r>
              <a:rPr sz="18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q</a:t>
            </a:r>
            <a:r>
              <a:rPr sz="18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u</a:t>
            </a:r>
            <a:r>
              <a:rPr sz="18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1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</a:t>
            </a:r>
            <a:r>
              <a:rPr sz="1800" spc="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</a:t>
            </a:r>
            <a:r>
              <a:rPr sz="1800" spc="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r>
              <a:rPr sz="18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</a:t>
            </a:r>
            <a:r>
              <a:rPr sz="180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</a:t>
            </a: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da</a:t>
            </a:r>
            <a:r>
              <a:rPr sz="1800" spc="1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on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8140" indent="-172720">
              <a:lnSpc>
                <a:spcPct val="100000"/>
              </a:lnSpc>
              <a:spcBef>
                <a:spcPts val="265"/>
              </a:spcBef>
              <a:buChar char="•"/>
              <a:tabLst>
                <a:tab pos="358775" algn="l"/>
              </a:tabLst>
            </a:pPr>
            <a:r>
              <a:rPr sz="180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leadership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philosophy</a:t>
            </a:r>
            <a:r>
              <a:rPr sz="1800" spc="-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encourages</a:t>
            </a:r>
            <a:r>
              <a:rPr sz="1800" spc="-10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team</a:t>
            </a:r>
            <a:r>
              <a:rPr sz="1800" spc="-114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work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8140" marR="257810" indent="-172720">
              <a:lnSpc>
                <a:spcPct val="92000"/>
              </a:lnSpc>
              <a:spcBef>
                <a:spcPts val="435"/>
              </a:spcBef>
              <a:buChar char="•"/>
              <a:tabLst>
                <a:tab pos="358775" algn="l"/>
              </a:tabLst>
            </a:pPr>
            <a:r>
              <a:rPr sz="180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set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engineering</a:t>
            </a:r>
            <a:r>
              <a:rPr sz="1800" spc="-1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best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practices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</a:t>
            </a:r>
            <a:r>
              <a:rPr sz="1800" spc="-12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allow</a:t>
            </a:r>
            <a:r>
              <a:rPr sz="1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for</a:t>
            </a: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rapid</a:t>
            </a:r>
            <a:r>
              <a:rPr sz="1800" spc="-15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delivery</a:t>
            </a:r>
            <a:r>
              <a:rPr sz="180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of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high</a:t>
            </a:r>
            <a:r>
              <a:rPr sz="1800" spc="-1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quality </a:t>
            </a:r>
            <a:r>
              <a:rPr sz="1800" spc="-6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software, </a:t>
            </a:r>
            <a:r>
              <a:rPr sz="18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 </a:t>
            </a:r>
            <a:r>
              <a:rPr sz="1800" spc="1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 </a:t>
            </a:r>
            <a:r>
              <a:rPr sz="1800" spc="-9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business </a:t>
            </a:r>
            <a:r>
              <a:rPr sz="1800" spc="6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approach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that </a:t>
            </a:r>
            <a:r>
              <a:rPr sz="180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aligns </a:t>
            </a:r>
            <a:r>
              <a:rPr sz="1800" spc="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development </a:t>
            </a:r>
            <a:r>
              <a:rPr sz="180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with </a:t>
            </a:r>
            <a:r>
              <a:rPr sz="1800" spc="-4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customer </a:t>
            </a:r>
            <a:r>
              <a:rPr sz="1800" spc="-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needs</a:t>
            </a:r>
            <a:r>
              <a:rPr sz="1800" spc="-13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and</a:t>
            </a:r>
            <a:r>
              <a:rPr sz="1800" spc="-13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company</a:t>
            </a:r>
            <a:r>
              <a:rPr sz="1800" spc="-12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goals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5600"/>
              <a:ext cx="2362200" cy="2362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12723" y="4619066"/>
            <a:ext cx="944689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What</a:t>
            </a:r>
            <a:r>
              <a:rPr sz="6000" spc="-4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6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are</a:t>
            </a:r>
            <a:r>
              <a:rPr sz="6000" spc="-46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6000" spc="1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Agile</a:t>
            </a:r>
            <a:r>
              <a:rPr sz="6000" spc="-459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6000" spc="55" dirty="0">
                <a:solidFill>
                  <a:srgbClr val="252525"/>
                </a:solidFill>
                <a:latin typeface="Verdana" panose="020B0604030504040204"/>
                <a:cs typeface="Verdana" panose="020B0604030504040204"/>
              </a:rPr>
              <a:t>Methods?</a:t>
            </a:r>
            <a:endParaRPr sz="60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508" y="1895855"/>
            <a:ext cx="10916412" cy="2346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0"/>
            <a:ext cx="12192000" cy="6856730"/>
            <a:chOff x="0" y="1270"/>
            <a:chExt cx="12192000" cy="6856730"/>
          </a:xfrm>
        </p:grpSpPr>
        <p:sp>
          <p:nvSpPr>
            <p:cNvPr id="3" name="object 3"/>
            <p:cNvSpPr/>
            <p:nvPr/>
          </p:nvSpPr>
          <p:spPr>
            <a:xfrm>
              <a:off x="11016995" y="467868"/>
              <a:ext cx="696595" cy="5919470"/>
            </a:xfrm>
            <a:custGeom>
              <a:avLst/>
              <a:gdLst/>
              <a:ahLst/>
              <a:cxnLst/>
              <a:rect l="l" t="t" r="r" b="b"/>
              <a:pathLst>
                <a:path w="696595" h="5919470">
                  <a:moveTo>
                    <a:pt x="696468" y="0"/>
                  </a:moveTo>
                  <a:lnTo>
                    <a:pt x="0" y="0"/>
                  </a:lnTo>
                  <a:lnTo>
                    <a:pt x="0" y="5919216"/>
                  </a:lnTo>
                  <a:lnTo>
                    <a:pt x="696468" y="5919216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6381749"/>
              <a:ext cx="12192000" cy="4762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1170"/>
              <a:ext cx="476377" cy="59105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0"/>
              <a:ext cx="12192000" cy="469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9272" y="471424"/>
              <a:ext cx="482726" cy="59103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57115" y="1930908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h="3200400">
                  <a:moveTo>
                    <a:pt x="0" y="0"/>
                  </a:moveTo>
                  <a:lnTo>
                    <a:pt x="0" y="3200399"/>
                  </a:lnTo>
                </a:path>
              </a:pathLst>
            </a:custGeom>
            <a:ln w="15875">
              <a:solidFill>
                <a:srgbClr val="3A2F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91590" y="2676270"/>
            <a:ext cx="286575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4305" marR="5080" indent="-142240" algn="r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latin typeface="Verdana" panose="020B0604030504040204"/>
                <a:cs typeface="Verdana" panose="020B0604030504040204"/>
              </a:rPr>
              <a:t>Agile</a:t>
            </a:r>
            <a:r>
              <a:rPr sz="3200" spc="-270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10" dirty="0">
                <a:latin typeface="Verdana" panose="020B0604030504040204"/>
                <a:cs typeface="Verdana" panose="020B0604030504040204"/>
              </a:rPr>
              <a:t>Methods  </a:t>
            </a:r>
            <a:r>
              <a:rPr sz="3200" spc="-204" dirty="0">
                <a:latin typeface="Verdana" panose="020B0604030504040204"/>
                <a:cs typeface="Verdana" panose="020B0604030504040204"/>
              </a:rPr>
              <a:t>v/</a:t>
            </a:r>
            <a:r>
              <a:rPr sz="3200" spc="-200" dirty="0">
                <a:latin typeface="Verdana" panose="020B0604030504040204"/>
                <a:cs typeface="Verdana" panose="020B0604030504040204"/>
              </a:rPr>
              <a:t>s</a:t>
            </a:r>
            <a:r>
              <a:rPr sz="320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3200" spc="-235" dirty="0">
                <a:latin typeface="Verdana" panose="020B0604030504040204"/>
                <a:cs typeface="Verdana" panose="020B0604030504040204"/>
              </a:rPr>
              <a:t>Tr</a:t>
            </a:r>
            <a:r>
              <a:rPr sz="3200" spc="-295" dirty="0">
                <a:latin typeface="Verdana" panose="020B0604030504040204"/>
                <a:cs typeface="Verdana" panose="020B0604030504040204"/>
              </a:rPr>
              <a:t>a</a:t>
            </a:r>
            <a:r>
              <a:rPr sz="3200" spc="-80" dirty="0">
                <a:latin typeface="Verdana" panose="020B0604030504040204"/>
                <a:cs typeface="Verdana" panose="020B0604030504040204"/>
              </a:rPr>
              <a:t>di</a:t>
            </a:r>
            <a:r>
              <a:rPr sz="3200" spc="-80" dirty="0">
                <a:latin typeface="Verdana" panose="020B0604030504040204"/>
                <a:cs typeface="Verdana" panose="020B0604030504040204"/>
              </a:rPr>
              <a:t>t</a:t>
            </a:r>
            <a:r>
              <a:rPr sz="3200" spc="20" dirty="0">
                <a:latin typeface="Verdana" panose="020B0604030504040204"/>
                <a:cs typeface="Verdana" panose="020B0604030504040204"/>
              </a:rPr>
              <a:t>ion</a:t>
            </a:r>
            <a:r>
              <a:rPr sz="3200" spc="15" dirty="0">
                <a:latin typeface="Verdana" panose="020B0604030504040204"/>
                <a:cs typeface="Verdana" panose="020B0604030504040204"/>
              </a:rPr>
              <a:t>a</a:t>
            </a:r>
            <a:r>
              <a:rPr sz="3200" spc="-240" dirty="0">
                <a:latin typeface="Verdana" panose="020B0604030504040204"/>
                <a:cs typeface="Verdana" panose="020B0604030504040204"/>
              </a:rPr>
              <a:t>l</a:t>
            </a:r>
            <a:endParaRPr sz="3200">
              <a:latin typeface="Verdana" panose="020B0604030504040204"/>
              <a:cs typeface="Verdana" panose="020B0604030504040204"/>
            </a:endParaRPr>
          </a:p>
          <a:p>
            <a:pPr marR="5715" algn="r">
              <a:lnSpc>
                <a:spcPct val="100000"/>
              </a:lnSpc>
            </a:pPr>
            <a:r>
              <a:rPr sz="3200" spc="15" dirty="0">
                <a:latin typeface="Verdana" panose="020B0604030504040204"/>
                <a:cs typeface="Verdana" panose="020B0604030504040204"/>
              </a:rPr>
              <a:t>Methods</a:t>
            </a:r>
            <a:endParaRPr sz="3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7673" y="1702689"/>
            <a:ext cx="5144770" cy="179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B31166"/>
              </a:buClr>
              <a:buSzPct val="81000"/>
              <a:buFont typeface="Arial MT"/>
              <a:buChar char="•"/>
              <a:tabLst>
                <a:tab pos="355600" algn="l"/>
              </a:tabLst>
            </a:pPr>
            <a:r>
              <a:rPr sz="1800" spc="5" dirty="0">
                <a:latin typeface="Verdana" panose="020B0604030504040204"/>
                <a:cs typeface="Verdana" panose="020B0604030504040204"/>
              </a:rPr>
              <a:t>Agile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methods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emphasize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Realtime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communication,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preferably 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face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to </a:t>
            </a:r>
            <a:r>
              <a:rPr sz="1800" spc="45" dirty="0">
                <a:latin typeface="Verdana" panose="020B0604030504040204"/>
                <a:cs typeface="Verdana" panose="020B0604030504040204"/>
              </a:rPr>
              <a:t>face, 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v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w</a:t>
            </a:r>
            <a:r>
              <a:rPr sz="1800" spc="-220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tt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65" dirty="0">
                <a:latin typeface="Verdana" panose="020B0604030504040204"/>
                <a:cs typeface="Verdana" panose="020B0604030504040204"/>
              </a:rPr>
              <a:t>docum</a:t>
            </a:r>
            <a:r>
              <a:rPr sz="1800" spc="5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24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95"/>
              </a:spcBef>
              <a:buClr>
                <a:srgbClr val="B31166"/>
              </a:buClr>
              <a:buSzPct val="81000"/>
              <a:buFont typeface="Arial MT"/>
              <a:buChar char="•"/>
              <a:tabLst>
                <a:tab pos="355600" algn="l"/>
              </a:tabLst>
            </a:pPr>
            <a:r>
              <a:rPr sz="1800" spc="5" dirty="0">
                <a:latin typeface="Verdana" panose="020B0604030504040204"/>
                <a:cs typeface="Verdana" panose="020B0604030504040204"/>
              </a:rPr>
              <a:t>Agile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methods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like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XP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relies 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on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the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close 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collaboration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actively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engaged 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individuals</a:t>
            </a:r>
            <a:r>
              <a:rPr sz="1800" spc="4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with</a:t>
            </a:r>
            <a:r>
              <a:rPr sz="1800" spc="4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ordinary</a:t>
            </a:r>
            <a:r>
              <a:rPr sz="1800" spc="4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talents</a:t>
            </a:r>
            <a:r>
              <a:rPr sz="1800" spc="459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70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4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has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0573" y="3475482"/>
            <a:ext cx="480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130" algn="l"/>
                <a:tab pos="1590040" algn="l"/>
                <a:tab pos="2096135" algn="l"/>
                <a:tab pos="3123565" algn="l"/>
                <a:tab pos="4422140" algn="l"/>
              </a:tabLst>
            </a:pPr>
            <a:r>
              <a:rPr sz="1800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135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f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x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y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sche</a:t>
            </a:r>
            <a:r>
              <a:rPr sz="1800" spc="4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l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95" dirty="0">
                <a:latin typeface="Verdana" panose="020B0604030504040204"/>
                <a:cs typeface="Verdana" panose="020B0604030504040204"/>
              </a:rPr>
              <a:t>e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0573" y="3749802"/>
            <a:ext cx="480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8720" algn="l"/>
                <a:tab pos="3365500" algn="l"/>
              </a:tabLst>
            </a:pPr>
            <a:r>
              <a:rPr sz="1800" spc="-20" dirty="0">
                <a:latin typeface="Verdana" panose="020B0604030504040204"/>
                <a:cs typeface="Verdana" panose="020B0604030504040204"/>
              </a:rPr>
              <a:t>implementation	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of	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functionality,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0573" y="4023817"/>
            <a:ext cx="48018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890" algn="l"/>
                <a:tab pos="1776730" algn="l"/>
                <a:tab pos="2998470" algn="l"/>
                <a:tab pos="4039235" algn="l"/>
              </a:tabLst>
            </a:pPr>
            <a:r>
              <a:rPr sz="1800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p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o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d</a:t>
            </a:r>
            <a:r>
              <a:rPr sz="1800" spc="10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c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h</a:t>
            </a:r>
            <a:r>
              <a:rPr sz="1800" spc="140" dirty="0">
                <a:latin typeface="Verdana" panose="020B0604030504040204"/>
                <a:cs typeface="Verdana" panose="020B0604030504040204"/>
              </a:rPr>
              <a:t>a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90" dirty="0">
                <a:latin typeface="Verdana" panose="020B0604030504040204"/>
                <a:cs typeface="Verdana" panose="020B0604030504040204"/>
              </a:rPr>
              <a:t>g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25" dirty="0">
                <a:latin typeface="Verdana" panose="020B0604030504040204"/>
                <a:cs typeface="Verdana" panose="020B0604030504040204"/>
              </a:rPr>
              <a:t>b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u</a:t>
            </a:r>
            <a:r>
              <a:rPr sz="1800" spc="-25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i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85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-235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240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dirty="0">
                <a:latin typeface="Verdana" panose="020B0604030504040204"/>
                <a:cs typeface="Verdana" panose="020B0604030504040204"/>
              </a:rPr>
              <a:t>	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n</a:t>
            </a:r>
            <a:r>
              <a:rPr sz="1800" spc="30" dirty="0">
                <a:latin typeface="Verdana" panose="020B0604030504040204"/>
                <a:cs typeface="Verdana" panose="020B0604030504040204"/>
              </a:rPr>
              <a:t>e</a:t>
            </a:r>
            <a:r>
              <a:rPr sz="1800" spc="105" dirty="0">
                <a:latin typeface="Verdana" panose="020B0604030504040204"/>
                <a:cs typeface="Verdana" panose="020B0604030504040204"/>
              </a:rPr>
              <a:t>ed</a:t>
            </a:r>
            <a:r>
              <a:rPr sz="1800" spc="-229" dirty="0">
                <a:latin typeface="Verdana" panose="020B0604030504040204"/>
                <a:cs typeface="Verdana" panose="020B0604030504040204"/>
              </a:rPr>
              <a:t>s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0573" y="4298695"/>
            <a:ext cx="48012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Verdana" panose="020B0604030504040204"/>
                <a:cs typeface="Verdana" panose="020B0604030504040204"/>
              </a:rPr>
              <a:t>Reference: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Extreme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Programming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0" dirty="0">
                <a:latin typeface="Verdana" panose="020B0604030504040204"/>
                <a:cs typeface="Verdana" panose="020B0604030504040204"/>
              </a:rPr>
              <a:t>explained: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15" dirty="0">
                <a:latin typeface="Verdana" panose="020B0604030504040204"/>
                <a:cs typeface="Verdana" panose="020B0604030504040204"/>
              </a:rPr>
              <a:t>Embrace</a:t>
            </a:r>
            <a:r>
              <a:rPr sz="1800" spc="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75" dirty="0">
                <a:latin typeface="Verdana" panose="020B0604030504040204"/>
                <a:cs typeface="Verdana" panose="020B0604030504040204"/>
              </a:rPr>
              <a:t>Change</a:t>
            </a:r>
            <a:r>
              <a:rPr sz="1800" spc="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10" dirty="0">
                <a:latin typeface="Verdana" panose="020B0604030504040204"/>
                <a:cs typeface="Verdana" panose="020B0604030504040204"/>
              </a:rPr>
              <a:t>By:</a:t>
            </a:r>
            <a:r>
              <a:rPr sz="1800" spc="21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Kent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Beck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with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" dirty="0">
                <a:latin typeface="Verdana" panose="020B0604030504040204"/>
                <a:cs typeface="Verdana" panose="020B0604030504040204"/>
              </a:rPr>
              <a:t>Cynthia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Andres;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2nd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ed.,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2005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78361" y="82308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6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8</a:t>
            </a:r>
            <a:endParaRPr sz="20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393065" y="354965"/>
          <a:ext cx="11435080" cy="627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762750" imgH="3638550" progId="Paint.Picture">
                  <p:embed/>
                </p:oleObj>
              </mc:Choice>
              <mc:Fallback>
                <p:oleObj name="" r:id="rId1" imgW="6762750" imgH="36385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3065" y="354965"/>
                        <a:ext cx="11435080" cy="627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9757</Words>
  <Application>WPS Presentation</Application>
  <PresentationFormat>On-screen Show (4:3)</PresentationFormat>
  <Paragraphs>392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SimSun</vt:lpstr>
      <vt:lpstr>Wingdings</vt:lpstr>
      <vt:lpstr>Verdana</vt:lpstr>
      <vt:lpstr>Lucida Sans Unicode</vt:lpstr>
      <vt:lpstr>Wingdings</vt:lpstr>
      <vt:lpstr>Arial MT</vt:lpstr>
      <vt:lpstr>Times New Roman</vt:lpstr>
      <vt:lpstr>Microsoft YaHei</vt:lpstr>
      <vt:lpstr>Arial Unicode MS</vt:lpstr>
      <vt:lpstr>Calibri</vt:lpstr>
      <vt:lpstr>Office Theme</vt:lpstr>
      <vt:lpstr>Paint.Picture</vt:lpstr>
      <vt:lpstr>PowerPoint 演示文稿</vt:lpstr>
      <vt:lpstr>AGILE DEVELOPMENT</vt:lpstr>
      <vt:lpstr>referred to as “Agile Alliance”, signed the “manifesto for  Agile software development” It stated We are  uncovering better ways of developing software by  doing it and helping others do it</vt:lpstr>
      <vt:lpstr>Agile Principles</vt:lpstr>
      <vt:lpstr>Agile Principles</vt:lpstr>
      <vt:lpstr>Agile Methods</vt:lpstr>
      <vt:lpstr>PowerPoint 演示文稿</vt:lpstr>
      <vt:lpstr>PowerPoint 演示文稿</vt:lpstr>
      <vt:lpstr>PowerPoint 演示文稿</vt:lpstr>
      <vt:lpstr>PowerPoint 演示文稿</vt:lpstr>
      <vt:lpstr>Extreme Programming</vt:lpstr>
      <vt:lpstr>PowerPoint 演示文稿</vt:lpstr>
      <vt:lpstr>is not</vt:lpstr>
      <vt:lpstr>XP (Extreme Programming)</vt:lpstr>
      <vt:lpstr>Pair  Programming  (Key practice  of XP)</vt:lpstr>
      <vt:lpstr>XP (Extreme Programming)</vt:lpstr>
      <vt:lpstr>Key Practices of XP</vt:lpstr>
      <vt:lpstr>Key Practices of XP…..</vt:lpstr>
      <vt:lpstr>Class-  responsibility-  collaboration  card</vt:lpstr>
      <vt:lpstr>Key Practices …</vt:lpstr>
      <vt:lpstr>Fitting it  all  together</vt:lpstr>
      <vt:lpstr>XP Advantages/Disadvantages</vt:lpstr>
      <vt:lpstr>XP Advantages/Disadvantages</vt:lpstr>
      <vt:lpstr>When to use / Not to use</vt:lpstr>
      <vt:lpstr>SCRUM</vt:lpstr>
      <vt:lpstr>SCRUM</vt:lpstr>
      <vt:lpstr>PowerPoint 演示文稿</vt:lpstr>
      <vt:lpstr>▶	Scrum	is	a  communications  operation .</vt:lpstr>
      <vt:lpstr>PowerPoint 演示文稿</vt:lpstr>
      <vt:lpstr>User Story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  of Scrum  Artefacts</vt:lpstr>
      <vt:lpstr>sample  product  backlog</vt:lpstr>
      <vt:lpstr>Putting it  all  together</vt:lpstr>
      <vt:lpstr>PowerPoint 演示文稿</vt:lpstr>
      <vt:lpstr>PowerPoint 演示文稿</vt:lpstr>
      <vt:lpstr>PowerPoint 演示文稿</vt:lpstr>
      <vt:lpstr>The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 Software Engineering</dc:title>
  <dc:creator>Bilal Khalid Dar</dc:creator>
  <cp:lastModifiedBy>user</cp:lastModifiedBy>
  <cp:revision>2</cp:revision>
  <dcterms:created xsi:type="dcterms:W3CDTF">2023-09-19T05:58:09Z</dcterms:created>
  <dcterms:modified xsi:type="dcterms:W3CDTF">2023-09-20T05:38:51Z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2022-03-05T05:00:00Z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2023-09-18T05:00:00Z</vt:filetime>
  </property>
  <property fmtid="{D5CDD505-2E9C-101B-9397-08002B2CF9AE}" pid="5" name="ICV">
    <vt:lpwstr>5B899EAD0E7A4DA9BDA2C4B35272C153_12</vt:lpwstr>
  </property>
  <property fmtid="{D5CDD505-2E9C-101B-9397-08002B2CF9AE}" pid="6" name="KSOProductBuildVer">
    <vt:lpwstr>1033-12.2.0.13201</vt:lpwstr>
  </property>
</Properties>
</file>